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0" r:id="rId2"/>
    <p:sldId id="357" r:id="rId3"/>
    <p:sldId id="307" r:id="rId4"/>
    <p:sldId id="298" r:id="rId5"/>
    <p:sldId id="351" r:id="rId6"/>
    <p:sldId id="300" r:id="rId7"/>
    <p:sldId id="301" r:id="rId8"/>
    <p:sldId id="304" r:id="rId9"/>
    <p:sldId id="305" r:id="rId10"/>
    <p:sldId id="345" r:id="rId11"/>
    <p:sldId id="346" r:id="rId12"/>
    <p:sldId id="311" r:id="rId13"/>
    <p:sldId id="342" r:id="rId14"/>
    <p:sldId id="343" r:id="rId15"/>
    <p:sldId id="344" r:id="rId16"/>
    <p:sldId id="352" r:id="rId17"/>
    <p:sldId id="314" r:id="rId18"/>
    <p:sldId id="348" r:id="rId19"/>
    <p:sldId id="349" r:id="rId20"/>
    <p:sldId id="317" r:id="rId21"/>
    <p:sldId id="350" r:id="rId22"/>
    <p:sldId id="318" r:id="rId23"/>
    <p:sldId id="320" r:id="rId24"/>
    <p:sldId id="353" r:id="rId25"/>
    <p:sldId id="341" r:id="rId26"/>
    <p:sldId id="268" r:id="rId27"/>
    <p:sldId id="324" r:id="rId28"/>
    <p:sldId id="326" r:id="rId29"/>
    <p:sldId id="325" r:id="rId30"/>
    <p:sldId id="355" r:id="rId31"/>
    <p:sldId id="328" r:id="rId32"/>
    <p:sldId id="338" r:id="rId33"/>
    <p:sldId id="329" r:id="rId34"/>
    <p:sldId id="284" r:id="rId35"/>
    <p:sldId id="359" r:id="rId36"/>
    <p:sldId id="354" r:id="rId37"/>
    <p:sldId id="269" r:id="rId38"/>
    <p:sldId id="292" r:id="rId39"/>
    <p:sldId id="358" r:id="rId40"/>
    <p:sldId id="356" r:id="rId4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yu.li" initials="x" lastIdx="1" clrIdx="0">
    <p:extLst>
      <p:ext uri="{19B8F6BF-5375-455C-9EA6-DF929625EA0E}">
        <p15:presenceInfo xmlns:p15="http://schemas.microsoft.com/office/powerpoint/2012/main" userId="xiangyu.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93010" autoAdjust="0"/>
  </p:normalViewPr>
  <p:slideViewPr>
    <p:cSldViewPr snapToGrid="0">
      <p:cViewPr varScale="1">
        <p:scale>
          <a:sx n="113" d="100"/>
          <a:sy n="113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28800" cy="18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35E0E-D867-40A9-9E4F-5CEE51AEC3A9}" type="datetimeFigureOut">
              <a:rPr lang="sv-SE" smtClean="0"/>
              <a:t>2022-11-02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495E2-495C-48F3-9111-D8754CA34B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80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udent%27s_t-distribution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3.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812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4F9C7-16AC-4655-B0DA-DCEB18BE1E6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7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5942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esajournals.onlinelibrary.wiley.com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/10.1890/12-2010.1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063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OUT: 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Taxonomic Units, can</a:t>
            </a:r>
            <a:r>
              <a:rPr lang="sv-S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understand as abundance.</a:t>
            </a:r>
            <a:br>
              <a:rPr lang="en-US" dirty="0"/>
            </a:b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Chao richness</a:t>
            </a:r>
            <a:r>
              <a:rPr lang="sv-S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estimator tend to use the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 species to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nfer the number of missing species.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sv-SE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hao 1 is very sensitive to rare</a:t>
            </a:r>
            <a:r>
              <a:rPr lang="sv-SE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species.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Reference: https://www.jianshu.com/p/cd248f795c52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Chao</a:t>
            </a:r>
            <a:r>
              <a:rPr lang="sv-S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1984, </a:t>
            </a:r>
            <a:r>
              <a:rPr lang="sv-SE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chao</a:t>
            </a:r>
            <a:r>
              <a:rPr lang="zh-CN" altLang="sv-S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指数越大，</a:t>
            </a:r>
            <a:r>
              <a:rPr lang="sv-SE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OTU</a:t>
            </a:r>
            <a:r>
              <a:rPr lang="zh-CN" altLang="sv-S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数目越多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5149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Chao</a:t>
            </a:r>
            <a:r>
              <a:rPr lang="sv-SE" baseline="0" dirty="0"/>
              <a:t> and Yang 1993, ACE index: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Abundance-based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 estimator of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richness</a:t>
            </a:r>
            <a:r>
              <a:rPr lang="en-US" dirty="0"/>
              <a:t> </a:t>
            </a:r>
            <a:br>
              <a:rPr lang="en-US" dirty="0"/>
            </a:b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3937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http://www.countrysideinfo.co.uk/</a:t>
            </a:r>
            <a:r>
              <a:rPr lang="sv-SE" dirty="0" err="1"/>
              <a:t>simpsons.htm</a:t>
            </a:r>
            <a:endParaRPr lang="sv-SE" dirty="0"/>
          </a:p>
          <a:p>
            <a:r>
              <a:rPr lang="sv-SE" sz="1200" dirty="0" err="1">
                <a:solidFill>
                  <a:srgbClr val="FF0000"/>
                </a:solidFill>
              </a:rPr>
              <a:t>if</a:t>
            </a:r>
            <a:r>
              <a:rPr lang="sv-SE" sz="1200" dirty="0">
                <a:solidFill>
                  <a:srgbClr val="FF0000"/>
                </a:solidFill>
              </a:rPr>
              <a:t> </a:t>
            </a:r>
            <a:r>
              <a:rPr lang="sv-SE" sz="1200" dirty="0" err="1">
                <a:solidFill>
                  <a:srgbClr val="FF0000"/>
                </a:solidFill>
              </a:rPr>
              <a:t>we</a:t>
            </a:r>
            <a:r>
              <a:rPr lang="sv-SE" sz="1200" dirty="0">
                <a:solidFill>
                  <a:srgbClr val="FF0000"/>
                </a:solidFill>
              </a:rPr>
              <a:t> </a:t>
            </a:r>
            <a:r>
              <a:rPr lang="sv-SE" sz="1200" dirty="0" err="1">
                <a:solidFill>
                  <a:srgbClr val="FF0000"/>
                </a:solidFill>
              </a:rPr>
              <a:t>randomly</a:t>
            </a:r>
            <a:r>
              <a:rPr lang="sv-SE" sz="1200" dirty="0">
                <a:solidFill>
                  <a:srgbClr val="FF0000"/>
                </a:solidFill>
              </a:rPr>
              <a:t> </a:t>
            </a:r>
            <a:r>
              <a:rPr lang="sv-SE" sz="1200" dirty="0" err="1">
                <a:solidFill>
                  <a:srgbClr val="FF0000"/>
                </a:solidFill>
              </a:rPr>
              <a:t>select</a:t>
            </a:r>
            <a:r>
              <a:rPr lang="sv-SE" sz="1200" dirty="0">
                <a:solidFill>
                  <a:srgbClr val="FF0000"/>
                </a:solidFill>
              </a:rPr>
              <a:t> </a:t>
            </a:r>
            <a:r>
              <a:rPr lang="sv-SE" sz="1200" dirty="0" err="1">
                <a:solidFill>
                  <a:srgbClr val="FF0000"/>
                </a:solidFill>
              </a:rPr>
              <a:t>one</a:t>
            </a:r>
            <a:r>
              <a:rPr lang="sv-SE" sz="1200" dirty="0">
                <a:solidFill>
                  <a:srgbClr val="FF0000"/>
                </a:solidFill>
              </a:rPr>
              <a:t> species from the </a:t>
            </a:r>
            <a:r>
              <a:rPr lang="sv-SE" sz="1200" dirty="0" err="1">
                <a:solidFill>
                  <a:srgbClr val="FF0000"/>
                </a:solidFill>
              </a:rPr>
              <a:t>community</a:t>
            </a:r>
            <a:r>
              <a:rPr lang="sv-SE" sz="1200" dirty="0">
                <a:solidFill>
                  <a:srgbClr val="FF0000"/>
                </a:solidFill>
              </a:rPr>
              <a:t>, the </a:t>
            </a:r>
            <a:r>
              <a:rPr lang="sv-SE" sz="1200" dirty="0" err="1">
                <a:solidFill>
                  <a:srgbClr val="FF0000"/>
                </a:solidFill>
              </a:rPr>
              <a:t>probability</a:t>
            </a:r>
            <a:r>
              <a:rPr lang="sv-SE" sz="1200" dirty="0">
                <a:solidFill>
                  <a:srgbClr val="FF0000"/>
                </a:solidFill>
              </a:rPr>
              <a:t> </a:t>
            </a:r>
            <a:r>
              <a:rPr lang="sv-SE" sz="1200" dirty="0" err="1">
                <a:solidFill>
                  <a:srgbClr val="FF0000"/>
                </a:solidFill>
              </a:rPr>
              <a:t>that</a:t>
            </a:r>
            <a:r>
              <a:rPr lang="sv-SE" sz="1200" dirty="0">
                <a:solidFill>
                  <a:srgbClr val="FF0000"/>
                </a:solidFill>
              </a:rPr>
              <a:t> </a:t>
            </a:r>
            <a:r>
              <a:rPr lang="sv-SE" sz="1200" dirty="0" err="1">
                <a:solidFill>
                  <a:srgbClr val="FF0000"/>
                </a:solidFill>
              </a:rPr>
              <a:t>we</a:t>
            </a:r>
            <a:r>
              <a:rPr lang="sv-SE" sz="1200" dirty="0">
                <a:solidFill>
                  <a:srgbClr val="FF0000"/>
                </a:solidFill>
              </a:rPr>
              <a:t> </a:t>
            </a:r>
            <a:r>
              <a:rPr lang="sv-SE" sz="1200" dirty="0" err="1">
                <a:solidFill>
                  <a:srgbClr val="FF0000"/>
                </a:solidFill>
              </a:rPr>
              <a:t>catch</a:t>
            </a:r>
            <a:r>
              <a:rPr lang="sv-SE" sz="1200" dirty="0">
                <a:solidFill>
                  <a:srgbClr val="FF0000"/>
                </a:solidFill>
              </a:rPr>
              <a:t> the </a:t>
            </a:r>
            <a:r>
              <a:rPr lang="sv-SE" sz="1200" dirty="0" err="1">
                <a:solidFill>
                  <a:srgbClr val="FF0000"/>
                </a:solidFill>
              </a:rPr>
              <a:t>specific</a:t>
            </a:r>
            <a:r>
              <a:rPr lang="sv-SE" sz="1200" dirty="0">
                <a:solidFill>
                  <a:srgbClr val="FF0000"/>
                </a:solidFill>
              </a:rPr>
              <a:t> species i is </a:t>
            </a:r>
            <a:r>
              <a:rPr lang="sv-SE" sz="1200" dirty="0" err="1">
                <a:solidFill>
                  <a:srgbClr val="FF0000"/>
                </a:solidFill>
              </a:rPr>
              <a:t>equal</a:t>
            </a:r>
            <a:r>
              <a:rPr lang="sv-SE" sz="1200" dirty="0">
                <a:solidFill>
                  <a:srgbClr val="FF0000"/>
                </a:solidFill>
              </a:rPr>
              <a:t> to n/N. </a:t>
            </a:r>
            <a:endParaRPr lang="sv-SE" dirty="0"/>
          </a:p>
          <a:p>
            <a:r>
              <a:rPr lang="en-US" altLang="zh-CN" sz="1200" dirty="0">
                <a:solidFill>
                  <a:srgbClr val="FF0000"/>
                </a:solidFill>
              </a:rPr>
              <a:t>Thus,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D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is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that</a:t>
            </a:r>
            <a:r>
              <a:rPr lang="zh-CN" altLang="en-US" sz="1200" dirty="0">
                <a:solidFill>
                  <a:srgbClr val="FF0000"/>
                </a:solidFill>
              </a:rPr>
              <a:t>  </a:t>
            </a:r>
            <a:r>
              <a:rPr lang="en-US" altLang="zh-CN" sz="1200" dirty="0">
                <a:solidFill>
                  <a:srgbClr val="FF0000"/>
                </a:solidFill>
              </a:rPr>
              <a:t>if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we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randomly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select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species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in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a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community,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</a:rPr>
              <a:t>probibility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that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sv-SE" altLang="zh-CN" sz="1200" dirty="0" err="1">
                <a:solidFill>
                  <a:srgbClr val="FF0000"/>
                </a:solidFill>
              </a:rPr>
              <a:t>we</a:t>
            </a:r>
            <a:r>
              <a:rPr lang="sv-SE" altLang="zh-CN" sz="1200" dirty="0">
                <a:solidFill>
                  <a:srgbClr val="FF0000"/>
                </a:solidFill>
              </a:rPr>
              <a:t> catch the same species. It the</a:t>
            </a:r>
            <a:r>
              <a:rPr lang="sv-SE" altLang="zh-CN" sz="1200" baseline="0" dirty="0">
                <a:solidFill>
                  <a:srgbClr val="FF0000"/>
                </a:solidFill>
              </a:rPr>
              <a:t> value is high, diversity is low.</a:t>
            </a:r>
            <a:endParaRPr lang="sv-SE" sz="1200" baseline="30000" dirty="0">
              <a:solidFill>
                <a:srgbClr val="FF0000"/>
              </a:solidFill>
            </a:endParaRPr>
          </a:p>
          <a:p>
            <a:r>
              <a:rPr lang="sv-SE" dirty="0"/>
              <a:t>Simpson: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8570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Simpson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6511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dirty="0" err="1"/>
              <a:t>Null</a:t>
            </a:r>
            <a:r>
              <a:rPr lang="sv-SE" sz="1200" dirty="0"/>
              <a:t> </a:t>
            </a:r>
            <a:r>
              <a:rPr lang="sv-SE" sz="1200" dirty="0" err="1"/>
              <a:t>hypothesis</a:t>
            </a:r>
            <a:r>
              <a:rPr lang="sv-SE" sz="1200" dirty="0"/>
              <a:t> (H</a:t>
            </a:r>
            <a:r>
              <a:rPr lang="sv-SE" sz="1200" baseline="-25000" dirty="0"/>
              <a:t>0</a:t>
            </a:r>
            <a:r>
              <a:rPr lang="sv-SE" sz="1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830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4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Coefficient r is t distribution. This we could caluculate the p value based on statistic t.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3609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Pearson's correlation coefficient follows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Student's </a:t>
            </a:r>
            <a:r>
              <a:rPr lang="en-US" sz="1200" b="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-distribution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495E2-495C-48F3-9111-D8754CA34B46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635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1365-A2A5-3543-97E2-D16790FB3C70}" type="datetime1">
              <a:rPr lang="sv-SE" smtClean="0"/>
              <a:t>2022-11-02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170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7DD83-38A3-2A42-9AFE-471527371F83}" type="datetime1">
              <a:rPr lang="sv-SE" smtClean="0"/>
              <a:t>2022-11-02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212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195FE-9479-AA4E-80D3-675A25C73072}" type="datetime1">
              <a:rPr lang="sv-SE" smtClean="0"/>
              <a:t>2022-11-02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93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3118-811E-854E-8A9B-1B976B539F95}" type="datetime1">
              <a:rPr lang="sv-SE" smtClean="0"/>
              <a:t>2022-11-02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758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3A8D-7DDD-7042-9813-DA9ED90F9E00}" type="datetime1">
              <a:rPr lang="sv-SE" smtClean="0"/>
              <a:t>2022-11-02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857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FE74-83DF-6A45-9CAA-393ACFB487A1}" type="datetime1">
              <a:rPr lang="sv-SE" smtClean="0"/>
              <a:t>2022-11-02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3000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5BEB7-300C-EF48-A2E8-76FACE7E3254}" type="datetime1">
              <a:rPr lang="sv-SE" smtClean="0"/>
              <a:t>2022-11-02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882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E47C3-E57D-3548-9603-BF8B626B470E}" type="datetime1">
              <a:rPr lang="sv-SE" smtClean="0"/>
              <a:t>2022-11-02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6365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A69C-6201-AF46-BC71-4F0D787B7D63}" type="datetime1">
              <a:rPr lang="sv-SE" smtClean="0"/>
              <a:t>2022-11-02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04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A2-2D72-C442-ABFB-BCCD6AA9FF2A}" type="datetime1">
              <a:rPr lang="sv-SE" smtClean="0"/>
              <a:t>2022-11-02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044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B6B3-A20B-C44B-B3B0-1114B2D041B2}" type="datetime1">
              <a:rPr lang="sv-SE" smtClean="0"/>
              <a:t>2022-11-02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210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51686-21E3-F249-9C7F-4EDD530D9E3C}" type="datetime1">
              <a:rPr lang="sv-SE" smtClean="0"/>
              <a:t>2022-11-02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01F7E-A20D-4B72-9E2C-5F011268E2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735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xiangyu.li@scilifelab.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lou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sysmedicine/KCLModule2_20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drr.io/r/utils/install.package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ools.r-lib.org/reference/remote-reexports.html" TargetMode="External"/><Relationship Id="rId2" Type="http://schemas.openxmlformats.org/officeDocument/2006/relationships/hyperlink" Target="https://rdrr.io/r/utils/install.packag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conductor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conductor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78" y="901847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Statistical</a:t>
            </a:r>
            <a:r>
              <a:rPr lang="sv-SE" b="1" dirty="0"/>
              <a:t> </a:t>
            </a:r>
            <a:r>
              <a:rPr lang="sv-SE" b="1" dirty="0" err="1"/>
              <a:t>analysis</a:t>
            </a:r>
            <a:r>
              <a:rPr lang="sv-SE" b="1" dirty="0"/>
              <a:t>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metagenomics</a:t>
            </a:r>
            <a:r>
              <a:rPr lang="sv-SE" b="1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2097" y="3458302"/>
            <a:ext cx="6274771" cy="2410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000" dirty="0" err="1"/>
              <a:t>Xiangyu</a:t>
            </a:r>
            <a:r>
              <a:rPr lang="zh-CN" altLang="en-US" sz="2000" dirty="0"/>
              <a:t> </a:t>
            </a:r>
            <a:r>
              <a:rPr lang="en-US" altLang="zh-CN" sz="2000" dirty="0"/>
              <a:t>Li</a:t>
            </a:r>
          </a:p>
          <a:p>
            <a:pPr marL="0" indent="0" algn="ctr">
              <a:buNone/>
            </a:pPr>
            <a:r>
              <a:rPr lang="en-US" altLang="zh-CN" sz="2000" dirty="0"/>
              <a:t>Postdoctoral</a:t>
            </a:r>
            <a:r>
              <a:rPr lang="zh-CN" altLang="en-US" sz="2000" dirty="0"/>
              <a:t> </a:t>
            </a:r>
            <a:r>
              <a:rPr lang="en-US" altLang="zh-CN" sz="2000" dirty="0"/>
              <a:t>researcher</a:t>
            </a:r>
          </a:p>
          <a:p>
            <a:pPr marL="0" indent="0" algn="ctr">
              <a:buNone/>
            </a:pPr>
            <a:r>
              <a:rPr lang="en-US" altLang="zh-CN" sz="2000" dirty="0"/>
              <a:t>Science for Life Laboratory, KTH</a:t>
            </a:r>
          </a:p>
          <a:p>
            <a:pPr marL="0" indent="0" algn="ctr">
              <a:buNone/>
            </a:pPr>
            <a:r>
              <a:rPr lang="en-US" altLang="zh-CN" sz="2000" dirty="0">
                <a:hlinkClick r:id="rId2"/>
              </a:rPr>
              <a:t>xiangyu.li@scilifelab.se</a:t>
            </a:r>
            <a:endParaRPr lang="en-US" altLang="zh-CN" sz="2000" dirty="0"/>
          </a:p>
          <a:p>
            <a:pPr marL="0" indent="0" algn="ctr">
              <a:buNone/>
            </a:pPr>
            <a:r>
              <a:rPr lang="en-US" altLang="zh-CN" sz="2000" dirty="0"/>
              <a:t>Updated 2022</a:t>
            </a:r>
          </a:p>
          <a:p>
            <a:pPr marL="0" indent="0" algn="ctr">
              <a:buNone/>
            </a:pPr>
            <a:endParaRPr lang="sv-SE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0DF785-DBDB-57C5-9823-AD3372B82AC7}"/>
              </a:ext>
            </a:extLst>
          </p:cNvPr>
          <p:cNvGrpSpPr/>
          <p:nvPr/>
        </p:nvGrpSpPr>
        <p:grpSpPr>
          <a:xfrm>
            <a:off x="2211338" y="6258751"/>
            <a:ext cx="8149544" cy="592085"/>
            <a:chOff x="2211338" y="6258751"/>
            <a:chExt cx="8149544" cy="592085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E69E4A98-68C6-0C03-15D3-3C1E661E0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338" y="6258751"/>
              <a:ext cx="624834" cy="589822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CC77C0F-45C2-A5AF-02C4-4F548DD81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290"/>
            <a:stretch/>
          </p:blipFill>
          <p:spPr>
            <a:xfrm>
              <a:off x="2968150" y="6348617"/>
              <a:ext cx="1688695" cy="410087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565476-F262-458A-1158-A7CA12144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503" y="6383034"/>
              <a:ext cx="2252379" cy="467802"/>
            </a:xfrm>
            <a:prstGeom prst="rect">
              <a:avLst/>
            </a:prstGeom>
          </p:spPr>
        </p:pic>
        <p:pic>
          <p:nvPicPr>
            <p:cNvPr id="13" name="Picture 1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F51B311-A5CC-A611-C8AA-E519805CB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334" b="-6486"/>
            <a:stretch/>
          </p:blipFill>
          <p:spPr>
            <a:xfrm>
              <a:off x="4723555" y="6443869"/>
              <a:ext cx="3233394" cy="359769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D9D8A-C612-85E7-37E1-4313E54D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268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3572-34D9-840D-678B-96CA1592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10</a:t>
            </a:fld>
            <a:endParaRPr lang="sv-S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950B0B-DEEB-9FC2-1A9F-04F79A54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4" y="2536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 studio cloud (Method 1)</a:t>
            </a:r>
            <a:endParaRPr lang="sv-SE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6A987E-5A10-8D9F-4BA7-3D645B00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7" y="1452136"/>
            <a:ext cx="6431621" cy="2374252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004275E-6A4D-BBCE-9EBE-73B95CAAF2C1}"/>
              </a:ext>
            </a:extLst>
          </p:cNvPr>
          <p:cNvSpPr/>
          <p:nvPr/>
        </p:nvSpPr>
        <p:spPr>
          <a:xfrm>
            <a:off x="3017721" y="3809952"/>
            <a:ext cx="602166" cy="4420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3FECE1-09C7-E868-B1A8-B1B29D37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19" y="4453385"/>
            <a:ext cx="4935115" cy="23751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0DC8C72-3C91-71A1-5284-593DF2472152}"/>
              </a:ext>
            </a:extLst>
          </p:cNvPr>
          <p:cNvSpPr/>
          <p:nvPr/>
        </p:nvSpPr>
        <p:spPr>
          <a:xfrm>
            <a:off x="3802564" y="5564459"/>
            <a:ext cx="1527719" cy="285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B6C8FB-FF78-AEFA-7CF2-396C0FEC1D19}"/>
              </a:ext>
            </a:extLst>
          </p:cNvPr>
          <p:cNvSpPr/>
          <p:nvPr/>
        </p:nvSpPr>
        <p:spPr>
          <a:xfrm>
            <a:off x="2397512" y="2786228"/>
            <a:ext cx="1884556" cy="384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6A7A9F-F787-467D-6EC8-253BFBDD42B3}"/>
              </a:ext>
            </a:extLst>
          </p:cNvPr>
          <p:cNvSpPr/>
          <p:nvPr/>
        </p:nvSpPr>
        <p:spPr>
          <a:xfrm>
            <a:off x="3914076" y="5024905"/>
            <a:ext cx="367992" cy="3447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0EDFF72-41D5-C0E9-6BF2-270B78AD9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7945" y="3748992"/>
            <a:ext cx="4839977" cy="1023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If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sz="2400" dirty="0"/>
              <a:t>doesn’t work for you</a:t>
            </a:r>
            <a:r>
              <a:rPr lang="en-US" altLang="zh-CN" sz="2400" dirty="0"/>
              <a:t>,</a:t>
            </a:r>
            <a:r>
              <a:rPr lang="en-US" sz="2400" dirty="0"/>
              <a:t> please use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slide.</a:t>
            </a:r>
            <a:endParaRPr lang="sv-SE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AB151-25FB-C156-AE11-659F3E1BA8E5}"/>
              </a:ext>
            </a:extLst>
          </p:cNvPr>
          <p:cNvSpPr txBox="1"/>
          <p:nvPr/>
        </p:nvSpPr>
        <p:spPr>
          <a:xfrm>
            <a:off x="5678784" y="18256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dirty="0">
                <a:solidFill>
                  <a:srgbClr val="0C93E4"/>
                </a:solidFill>
                <a:effectLst/>
                <a:latin typeface="Lato" panose="020F0502020204030203" pitchFamily="34" charset="0"/>
                <a:hlinkClick r:id="rId4"/>
              </a:rPr>
              <a:t>R</a:t>
            </a:r>
            <a:r>
              <a:rPr lang="zh-CN" altLang="en-US" sz="3200" b="0" i="0" u="none" strike="noStrike" dirty="0">
                <a:solidFill>
                  <a:srgbClr val="0C93E4"/>
                </a:solidFill>
                <a:effectLst/>
                <a:latin typeface="Lato" panose="020F0502020204030203" pitchFamily="34" charset="0"/>
                <a:hlinkClick r:id="rId4"/>
              </a:rPr>
              <a:t> </a:t>
            </a:r>
            <a:r>
              <a:rPr lang="en-US" altLang="zh-CN" sz="3200" b="0" i="0" u="none" strike="noStrike" dirty="0">
                <a:solidFill>
                  <a:srgbClr val="0C93E4"/>
                </a:solidFill>
                <a:effectLst/>
                <a:latin typeface="Lato" panose="020F0502020204030203" pitchFamily="34" charset="0"/>
                <a:hlinkClick r:id="rId4"/>
              </a:rPr>
              <a:t>cloud:</a:t>
            </a:r>
            <a:r>
              <a:rPr lang="zh-CN" altLang="en-US" sz="3200" b="0" i="0" u="none" strike="noStrike" dirty="0">
                <a:solidFill>
                  <a:srgbClr val="0C93E4"/>
                </a:solidFill>
                <a:effectLst/>
                <a:latin typeface="Lato" panose="020F0502020204030203" pitchFamily="34" charset="0"/>
                <a:hlinkClick r:id="rId4"/>
              </a:rPr>
              <a:t> </a:t>
            </a:r>
            <a:r>
              <a:rPr lang="en-GB" sz="3200" b="0" i="0" u="none" strike="noStrike" dirty="0">
                <a:solidFill>
                  <a:srgbClr val="0C93E4"/>
                </a:solidFill>
                <a:effectLst/>
                <a:latin typeface="Lato" panose="020F0502020204030203" pitchFamily="34" charset="0"/>
                <a:hlinkClick r:id="rId4"/>
              </a:rPr>
              <a:t>https://rstudio.cloud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41292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09" y="1103783"/>
            <a:ext cx="12548938" cy="34305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1.</a:t>
            </a:r>
            <a:r>
              <a:rPr lang="zh-CN" altLang="en-US" sz="1600" dirty="0"/>
              <a:t> </a:t>
            </a:r>
            <a:r>
              <a:rPr lang="en-US" altLang="zh-CN" sz="1600" dirty="0"/>
              <a:t>Open</a:t>
            </a:r>
            <a:r>
              <a:rPr lang="zh-CN" altLang="en-US" sz="1600" dirty="0"/>
              <a:t> </a:t>
            </a:r>
            <a:r>
              <a:rPr lang="en-GB" altLang="zh-CN" sz="1600" dirty="0">
                <a:hlinkClick r:id="rId2"/>
              </a:rPr>
              <a:t>https://github.com/sysmedicine/KCLModule2_2022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download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materials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your</a:t>
            </a:r>
            <a:r>
              <a:rPr lang="zh-CN" altLang="en-US" sz="1600" dirty="0"/>
              <a:t> </a:t>
            </a:r>
            <a:r>
              <a:rPr lang="en-US" altLang="zh-CN" sz="1600" dirty="0"/>
              <a:t>local</a:t>
            </a:r>
            <a:r>
              <a:rPr lang="zh-CN" altLang="en-US" sz="1600" dirty="0"/>
              <a:t> </a:t>
            </a:r>
            <a:r>
              <a:rPr lang="en-US" altLang="zh-CN" sz="1600" dirty="0"/>
              <a:t>computer.</a:t>
            </a:r>
          </a:p>
          <a:p>
            <a:pPr marL="0" indent="0">
              <a:buNone/>
            </a:pPr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sz="1600" dirty="0"/>
              <a:t>Open your R studio cloud, go to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working</a:t>
            </a:r>
            <a:r>
              <a:rPr lang="zh-CN" altLang="en-US" sz="1600" dirty="0"/>
              <a:t> </a:t>
            </a:r>
            <a:r>
              <a:rPr lang="en-US" altLang="zh-CN" sz="1600" dirty="0"/>
              <a:t>project.</a:t>
            </a:r>
            <a:endParaRPr lang="en-US" sz="1600" dirty="0"/>
          </a:p>
          <a:p>
            <a:pPr marL="0" indent="0">
              <a:buNone/>
            </a:pPr>
            <a:r>
              <a:rPr lang="en-US" altLang="zh-CN" sz="1600" dirty="0"/>
              <a:t>3</a:t>
            </a:r>
            <a:r>
              <a:rPr lang="en-US" sz="1600" dirty="0"/>
              <a:t>. Create a new folder called “Metagenomics_Statistics</a:t>
            </a:r>
            <a:r>
              <a:rPr lang="en-US" altLang="zh-CN" sz="1600" dirty="0"/>
              <a:t>_2022</a:t>
            </a:r>
            <a:r>
              <a:rPr lang="en-US" sz="1600" dirty="0"/>
              <a:t>”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current</a:t>
            </a:r>
            <a:r>
              <a:rPr lang="zh-CN" altLang="en-US" sz="1600" dirty="0"/>
              <a:t> </a:t>
            </a:r>
            <a:r>
              <a:rPr lang="en-US" altLang="zh-CN" sz="1600" dirty="0"/>
              <a:t>directory.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altLang="zh-CN" sz="1600" dirty="0"/>
              <a:t>4</a:t>
            </a:r>
            <a:r>
              <a:rPr lang="en-US" sz="1600" dirty="0"/>
              <a:t>. </a:t>
            </a:r>
            <a:r>
              <a:rPr lang="en-US" altLang="zh-CN" sz="1600" dirty="0"/>
              <a:t>Go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sz="1600" dirty="0"/>
              <a:t> above folder and upload the data by using ‘Upload’ icon.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19" y="2203735"/>
            <a:ext cx="3518081" cy="1295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481" y="3922968"/>
            <a:ext cx="2853220" cy="1831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01" y="3885913"/>
            <a:ext cx="3860998" cy="10351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62938" y="4589455"/>
            <a:ext cx="731520" cy="33156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1565775" y="4976166"/>
            <a:ext cx="442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Please</a:t>
            </a:r>
            <a:r>
              <a:rPr lang="sv-SE" dirty="0"/>
              <a:t> </a:t>
            </a:r>
            <a:r>
              <a:rPr lang="sv-SE" dirty="0" err="1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endParaRPr lang="sv-SE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33045" y="241596"/>
            <a:ext cx="10515600" cy="71158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 studio cloud (Method 2)</a:t>
            </a:r>
            <a:endParaRPr lang="sv-S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E3288-8EFD-9C7D-3A0B-03B95A9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11</a:t>
            </a:fld>
            <a:endParaRPr lang="sv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E947-4963-223B-74F3-55245ABC5816}"/>
              </a:ext>
            </a:extLst>
          </p:cNvPr>
          <p:cNvSpPr txBox="1"/>
          <p:nvPr/>
        </p:nvSpPr>
        <p:spPr>
          <a:xfrm>
            <a:off x="8610600" y="6081991"/>
            <a:ext cx="210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Go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to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R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for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next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part</a:t>
            </a:r>
            <a:endParaRPr lang="en-S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26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FD918D-29FD-1C4E-8316-0452280C15CF}"/>
              </a:ext>
            </a:extLst>
          </p:cNvPr>
          <p:cNvSpPr/>
          <p:nvPr/>
        </p:nvSpPr>
        <p:spPr>
          <a:xfrm>
            <a:off x="693636" y="275162"/>
            <a:ext cx="9826252" cy="40318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3200" dirty="0"/>
              <a:t>#load all the packages</a:t>
            </a:r>
          </a:p>
          <a:p>
            <a:endParaRPr lang="en-GB" sz="3200" dirty="0"/>
          </a:p>
          <a:p>
            <a:r>
              <a:rPr lang="en-US" sz="3200" dirty="0">
                <a:solidFill>
                  <a:srgbClr val="FF0000"/>
                </a:solidFill>
              </a:rPr>
              <a:t>library(</a:t>
            </a:r>
            <a:r>
              <a:rPr lang="en-US" sz="3200" dirty="0" err="1">
                <a:solidFill>
                  <a:srgbClr val="FF0000"/>
                </a:solidFill>
              </a:rPr>
              <a:t>tidyr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library(</a:t>
            </a:r>
            <a:r>
              <a:rPr lang="en-US" sz="3200" dirty="0" err="1">
                <a:solidFill>
                  <a:srgbClr val="FF0000"/>
                </a:solidFill>
              </a:rPr>
              <a:t>dplyr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library(</a:t>
            </a:r>
            <a:r>
              <a:rPr lang="en-US" sz="3200" dirty="0" err="1">
                <a:solidFill>
                  <a:srgbClr val="FF0000"/>
                </a:solidFill>
              </a:rPr>
              <a:t>tibble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library(</a:t>
            </a:r>
            <a:r>
              <a:rPr lang="en-US" sz="3200" dirty="0" err="1">
                <a:solidFill>
                  <a:srgbClr val="FF0000"/>
                </a:solidFill>
              </a:rPr>
              <a:t>phyloseq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library(microbiome)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library(vegan)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35028-2E65-A85C-34E5-B88206B6CB49}"/>
              </a:ext>
            </a:extLst>
          </p:cNvPr>
          <p:cNvSpPr txBox="1"/>
          <p:nvPr/>
        </p:nvSpPr>
        <p:spPr>
          <a:xfrm>
            <a:off x="1128156" y="4987636"/>
            <a:ext cx="851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installed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space,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codes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below.</a:t>
            </a:r>
            <a:endParaRPr lang="en-S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14A47-F563-98E0-BEF6-10F8CD75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254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EB26-6F00-2F6E-D05D-FD953A36D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6835"/>
            <a:ext cx="10515600" cy="28651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#install</a:t>
            </a:r>
            <a:r>
              <a:rPr lang="zh-CN" altLang="en-US" dirty="0"/>
              <a:t> </a:t>
            </a:r>
            <a:r>
              <a:rPr lang="en-US" altLang="zh-CN" sz="2800" dirty="0"/>
              <a:t>“</a:t>
            </a:r>
            <a:r>
              <a:rPr lang="en-US" sz="2800" dirty="0" err="1"/>
              <a:t>tidyr</a:t>
            </a:r>
            <a:r>
              <a:rPr lang="en-US" altLang="zh-CN" sz="2800" dirty="0"/>
              <a:t>”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install.packages</a:t>
            </a:r>
            <a:r>
              <a:rPr lang="en-GB" dirty="0">
                <a:solidFill>
                  <a:srgbClr val="FF0000"/>
                </a:solidFill>
                <a:effectLst/>
              </a:rPr>
              <a:t>("</a:t>
            </a:r>
            <a:r>
              <a:rPr lang="en-GB" dirty="0" err="1">
                <a:solidFill>
                  <a:srgbClr val="FF0000"/>
                </a:solidFill>
                <a:effectLst/>
              </a:rPr>
              <a:t>tidyr</a:t>
            </a:r>
            <a:r>
              <a:rPr lang="en-GB" dirty="0">
                <a:solidFill>
                  <a:srgbClr val="FF0000"/>
                </a:solidFill>
                <a:effectLst/>
              </a:rPr>
              <a:t>")</a:t>
            </a:r>
            <a:r>
              <a:rPr lang="zh-CN" altLang="en-US" dirty="0">
                <a:solidFill>
                  <a:srgbClr val="FF0000"/>
                </a:solidFill>
                <a:effectLst/>
              </a:rPr>
              <a:t> </a:t>
            </a:r>
            <a:endParaRPr lang="en-US" altLang="zh-CN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r>
              <a:rPr lang="en-US" altLang="zh-CN" dirty="0">
                <a:effectLst/>
              </a:rPr>
              <a:t>#or</a:t>
            </a:r>
            <a:r>
              <a:rPr lang="zh-CN" altLang="en-US" dirty="0">
                <a:effectLst/>
              </a:rPr>
              <a:t> </a:t>
            </a:r>
            <a:endParaRPr lang="en-US" altLang="zh-CN" dirty="0">
              <a:effectLst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FF0000"/>
                </a:solidFill>
                <a:effectLst/>
              </a:rPr>
              <a:t>install.packages</a:t>
            </a:r>
            <a:r>
              <a:rPr lang="en-GB" dirty="0">
                <a:solidFill>
                  <a:srgbClr val="FF0000"/>
                </a:solidFill>
                <a:effectLst/>
              </a:rPr>
              <a:t>("</a:t>
            </a:r>
            <a:r>
              <a:rPr lang="en-GB" dirty="0" err="1">
                <a:solidFill>
                  <a:srgbClr val="FF0000"/>
                </a:solidFill>
                <a:effectLst/>
              </a:rPr>
              <a:t>devtools</a:t>
            </a:r>
            <a:r>
              <a:rPr lang="en-GB" dirty="0">
                <a:solidFill>
                  <a:srgbClr val="FF0000"/>
                </a:solidFill>
                <a:effectLst/>
              </a:rPr>
              <a:t>")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0000"/>
                </a:solidFill>
                <a:effectLst/>
              </a:rPr>
              <a:t>devtools</a:t>
            </a:r>
            <a:r>
              <a:rPr lang="en-GB" dirty="0">
                <a:solidFill>
                  <a:srgbClr val="FF0000"/>
                </a:solidFill>
                <a:effectLst/>
              </a:rPr>
              <a:t>::</a:t>
            </a:r>
            <a:r>
              <a:rPr lang="en-GB" dirty="0" err="1">
                <a:solidFill>
                  <a:srgbClr val="FF0000"/>
                </a:solidFill>
                <a:effectLst/>
              </a:rPr>
              <a:t>install_github</a:t>
            </a:r>
            <a:r>
              <a:rPr lang="en-GB" dirty="0">
                <a:solidFill>
                  <a:srgbClr val="FF0000"/>
                </a:solidFill>
                <a:effectLst/>
              </a:rPr>
              <a:t>("</a:t>
            </a:r>
            <a:r>
              <a:rPr lang="en-GB" dirty="0" err="1">
                <a:solidFill>
                  <a:srgbClr val="FF0000"/>
                </a:solidFill>
                <a:effectLst/>
              </a:rPr>
              <a:t>tidyverse</a:t>
            </a:r>
            <a:r>
              <a:rPr lang="en-GB" dirty="0">
                <a:solidFill>
                  <a:srgbClr val="FF0000"/>
                </a:solidFill>
                <a:effectLst/>
              </a:rPr>
              <a:t>/</a:t>
            </a:r>
            <a:r>
              <a:rPr lang="en-GB" dirty="0" err="1">
                <a:solidFill>
                  <a:srgbClr val="FF0000"/>
                </a:solidFill>
                <a:effectLst/>
              </a:rPr>
              <a:t>tidyr</a:t>
            </a:r>
            <a:r>
              <a:rPr lang="en-GB" dirty="0">
                <a:solidFill>
                  <a:srgbClr val="FF0000"/>
                </a:solidFill>
                <a:effectLst/>
              </a:rPr>
              <a:t>")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8EA4E1-629D-DAB7-A850-4871BC36E350}"/>
              </a:ext>
            </a:extLst>
          </p:cNvPr>
          <p:cNvSpPr txBox="1">
            <a:spLocks/>
          </p:cNvSpPr>
          <p:nvPr/>
        </p:nvSpPr>
        <p:spPr>
          <a:xfrm>
            <a:off x="838200" y="3711822"/>
            <a:ext cx="10515600" cy="28651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#install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sz="2800" dirty="0" err="1"/>
              <a:t>dplyr</a:t>
            </a:r>
            <a:r>
              <a:rPr lang="en-US" altLang="zh-CN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FF0000"/>
                </a:solidFill>
                <a:effectLst/>
              </a:rPr>
              <a:t>install.packages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  <a:effectLst/>
              </a:rPr>
              <a:t>"</a:t>
            </a:r>
            <a:r>
              <a:rPr lang="en-GB" dirty="0" err="1">
                <a:solidFill>
                  <a:srgbClr val="FF0000"/>
                </a:solidFill>
                <a:effectLst/>
              </a:rPr>
              <a:t>dplyr</a:t>
            </a:r>
            <a:r>
              <a:rPr lang="en-GB" dirty="0">
                <a:solidFill>
                  <a:srgbClr val="FF0000"/>
                </a:solidFill>
                <a:effectLst/>
              </a:rPr>
              <a:t>"</a:t>
            </a:r>
            <a:r>
              <a:rPr lang="en-GB" dirty="0">
                <a:solidFill>
                  <a:srgbClr val="FF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#Or</a:t>
            </a:r>
            <a:endParaRPr lang="en-GB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  <a:effectLst/>
              </a:rPr>
              <a:t>#</a:t>
            </a:r>
            <a:r>
              <a:rPr lang="en-GB" dirty="0" err="1">
                <a:solidFill>
                  <a:srgbClr val="FF0000"/>
                </a:solidFill>
                <a:effectLst/>
              </a:rPr>
              <a:t>install.packages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  <a:effectLst/>
              </a:rPr>
              <a:t>"</a:t>
            </a:r>
            <a:r>
              <a:rPr lang="en-GB" dirty="0" err="1">
                <a:solidFill>
                  <a:srgbClr val="FF0000"/>
                </a:solidFill>
                <a:effectLst/>
              </a:rPr>
              <a:t>devtools</a:t>
            </a:r>
            <a:r>
              <a:rPr lang="en-GB" dirty="0">
                <a:solidFill>
                  <a:srgbClr val="FF0000"/>
                </a:solidFill>
                <a:effectLst/>
              </a:rPr>
              <a:t>"</a:t>
            </a:r>
            <a:r>
              <a:rPr lang="en-GB" dirty="0">
                <a:solidFill>
                  <a:srgbClr val="FF0000"/>
                </a:solidFill>
              </a:rPr>
              <a:t>)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FF0000"/>
                </a:solidFill>
              </a:rPr>
              <a:t>devtools</a:t>
            </a:r>
            <a:r>
              <a:rPr lang="en-GB" dirty="0">
                <a:solidFill>
                  <a:srgbClr val="FF0000"/>
                </a:solidFill>
              </a:rPr>
              <a:t>::</a:t>
            </a:r>
            <a:r>
              <a:rPr lang="en-GB" dirty="0" err="1">
                <a:solidFill>
                  <a:srgbClr val="FF0000"/>
                </a:solidFill>
                <a:effectLst/>
              </a:rPr>
              <a:t>install_github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  <a:effectLst/>
              </a:rPr>
              <a:t>"</a:t>
            </a:r>
            <a:r>
              <a:rPr lang="en-GB" dirty="0" err="1">
                <a:solidFill>
                  <a:srgbClr val="FF0000"/>
                </a:solidFill>
                <a:effectLst/>
              </a:rPr>
              <a:t>hadley</a:t>
            </a:r>
            <a:r>
              <a:rPr lang="en-GB" dirty="0">
                <a:solidFill>
                  <a:srgbClr val="FF0000"/>
                </a:solidFill>
                <a:effectLst/>
              </a:rPr>
              <a:t>/</a:t>
            </a:r>
            <a:r>
              <a:rPr lang="en-GB" dirty="0" err="1">
                <a:solidFill>
                  <a:srgbClr val="FF0000"/>
                </a:solidFill>
                <a:effectLst/>
              </a:rPr>
              <a:t>lazyeval</a:t>
            </a:r>
            <a:r>
              <a:rPr lang="en-GB" dirty="0">
                <a:solidFill>
                  <a:srgbClr val="FF0000"/>
                </a:solidFill>
                <a:effectLst/>
              </a:rPr>
              <a:t>"</a:t>
            </a:r>
            <a:r>
              <a:rPr lang="en-GB" dirty="0">
                <a:solidFill>
                  <a:srgbClr val="FF0000"/>
                </a:solidFill>
              </a:rPr>
              <a:t>) </a:t>
            </a:r>
            <a:r>
              <a:rPr lang="en-GB" dirty="0" err="1">
                <a:solidFill>
                  <a:srgbClr val="FF0000"/>
                </a:solidFill>
              </a:rPr>
              <a:t>devtools</a:t>
            </a:r>
            <a:r>
              <a:rPr lang="en-GB" dirty="0">
                <a:solidFill>
                  <a:srgbClr val="FF0000"/>
                </a:solidFill>
              </a:rPr>
              <a:t>::</a:t>
            </a:r>
            <a:r>
              <a:rPr lang="en-GB" dirty="0" err="1">
                <a:solidFill>
                  <a:srgbClr val="FF0000"/>
                </a:solidFill>
                <a:effectLst/>
              </a:rPr>
              <a:t>install_github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  <a:effectLst/>
              </a:rPr>
              <a:t>"</a:t>
            </a:r>
            <a:r>
              <a:rPr lang="en-GB" dirty="0" err="1">
                <a:solidFill>
                  <a:srgbClr val="FF0000"/>
                </a:solidFill>
                <a:effectLst/>
              </a:rPr>
              <a:t>hadley</a:t>
            </a:r>
            <a:r>
              <a:rPr lang="en-GB" dirty="0">
                <a:solidFill>
                  <a:srgbClr val="FF0000"/>
                </a:solidFill>
                <a:effectLst/>
              </a:rPr>
              <a:t>/</a:t>
            </a:r>
            <a:r>
              <a:rPr lang="en-GB" dirty="0" err="1">
                <a:solidFill>
                  <a:srgbClr val="FF0000"/>
                </a:solidFill>
                <a:effectLst/>
              </a:rPr>
              <a:t>dplyr</a:t>
            </a:r>
            <a:r>
              <a:rPr lang="en-GB" dirty="0">
                <a:solidFill>
                  <a:srgbClr val="FF0000"/>
                </a:solidFill>
                <a:effectLst/>
              </a:rPr>
              <a:t>"</a:t>
            </a:r>
            <a:r>
              <a:rPr lang="en-GB" dirty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C1064-83A5-EB4C-4472-2FAA438B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407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C3453D-FA6F-AF1B-C938-19CC29AB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6835"/>
            <a:ext cx="10515600" cy="28651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#install</a:t>
            </a:r>
            <a:r>
              <a:rPr lang="zh-CN" altLang="en-US" dirty="0"/>
              <a:t> </a:t>
            </a:r>
            <a:r>
              <a:rPr lang="en-US" altLang="zh-CN" sz="2800" dirty="0"/>
              <a:t>“</a:t>
            </a:r>
            <a:r>
              <a:rPr lang="en-US" altLang="zh-CN" sz="2800" dirty="0" err="1"/>
              <a:t>tibble</a:t>
            </a:r>
            <a:r>
              <a:rPr lang="en-US" altLang="zh-CN" sz="2800" dirty="0"/>
              <a:t>”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install.packages</a:t>
            </a:r>
            <a:r>
              <a:rPr lang="en-GB" dirty="0">
                <a:solidFill>
                  <a:srgbClr val="FF0000"/>
                </a:solidFill>
                <a:effectLst/>
              </a:rPr>
              <a:t>("</a:t>
            </a:r>
            <a:r>
              <a:rPr lang="en-US" altLang="zh-CN" dirty="0" err="1">
                <a:solidFill>
                  <a:srgbClr val="FF0000"/>
                </a:solidFill>
                <a:effectLst/>
              </a:rPr>
              <a:t>tibble</a:t>
            </a:r>
            <a:r>
              <a:rPr lang="en-GB" dirty="0">
                <a:solidFill>
                  <a:srgbClr val="FF0000"/>
                </a:solidFill>
                <a:effectLst/>
              </a:rPr>
              <a:t>")</a:t>
            </a:r>
            <a:r>
              <a:rPr lang="zh-CN" altLang="en-US" dirty="0">
                <a:solidFill>
                  <a:srgbClr val="FF0000"/>
                </a:solidFill>
                <a:effectLst/>
              </a:rPr>
              <a:t> </a:t>
            </a:r>
            <a:endParaRPr lang="en-US" altLang="zh-CN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r>
              <a:rPr lang="en-US" altLang="zh-CN" dirty="0">
                <a:effectLst/>
              </a:rPr>
              <a:t>#or</a:t>
            </a:r>
            <a:r>
              <a:rPr lang="zh-CN" altLang="en-US" dirty="0">
                <a:effectLst/>
              </a:rPr>
              <a:t> </a:t>
            </a:r>
            <a:endParaRPr lang="en-US" altLang="zh-CN" dirty="0">
              <a:effectLst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GB" dirty="0" err="1">
                <a:solidFill>
                  <a:srgbClr val="FF0000"/>
                </a:solidFill>
              </a:rPr>
              <a:t>install.packages</a:t>
            </a:r>
            <a:r>
              <a:rPr lang="en-GB" dirty="0">
                <a:solidFill>
                  <a:srgbClr val="FF0000"/>
                </a:solidFill>
              </a:rPr>
              <a:t>("</a:t>
            </a:r>
            <a:r>
              <a:rPr lang="en-GB" dirty="0" err="1">
                <a:solidFill>
                  <a:srgbClr val="FF0000"/>
                </a:solidFill>
              </a:rPr>
              <a:t>devtools</a:t>
            </a:r>
            <a:r>
              <a:rPr lang="en-GB" dirty="0">
                <a:solidFill>
                  <a:srgbClr val="FF0000"/>
                </a:solidFill>
              </a:rPr>
              <a:t>")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0000"/>
                </a:solidFill>
              </a:rPr>
              <a:t>devtools</a:t>
            </a:r>
            <a:r>
              <a:rPr lang="en-GB" dirty="0">
                <a:solidFill>
                  <a:srgbClr val="FF0000"/>
                </a:solidFill>
              </a:rPr>
              <a:t>::</a:t>
            </a: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install_github</a:t>
            </a:r>
            <a:r>
              <a:rPr lang="en-GB" dirty="0">
                <a:solidFill>
                  <a:srgbClr val="FF0000"/>
                </a:solidFill>
              </a:rPr>
              <a:t>("</a:t>
            </a:r>
            <a:r>
              <a:rPr lang="en-GB" dirty="0" err="1">
                <a:solidFill>
                  <a:srgbClr val="FF0000"/>
                </a:solidFill>
              </a:rPr>
              <a:t>tidyverse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GB" dirty="0" err="1">
                <a:solidFill>
                  <a:srgbClr val="FF0000"/>
                </a:solidFill>
              </a:rPr>
              <a:t>tibble</a:t>
            </a:r>
            <a:r>
              <a:rPr lang="en-GB" dirty="0">
                <a:solidFill>
                  <a:srgbClr val="FF0000"/>
                </a:solidFill>
              </a:rPr>
              <a:t>")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79DC4A-F02F-D931-95EE-6869637E0AD4}"/>
              </a:ext>
            </a:extLst>
          </p:cNvPr>
          <p:cNvSpPr txBox="1">
            <a:spLocks/>
          </p:cNvSpPr>
          <p:nvPr/>
        </p:nvSpPr>
        <p:spPr>
          <a:xfrm>
            <a:off x="838200" y="3616036"/>
            <a:ext cx="10515600" cy="28651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#install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sz="2800" dirty="0" err="1"/>
              <a:t>phyloseq</a:t>
            </a:r>
            <a:r>
              <a:rPr lang="en-US" altLang="zh-CN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#Open</a:t>
            </a:r>
            <a:r>
              <a:rPr lang="zh-CN" altLang="en-US" dirty="0"/>
              <a:t> </a:t>
            </a:r>
            <a:r>
              <a:rPr lang="en-US" altLang="zh-CN" dirty="0" err="1"/>
              <a:t>Bionconductor</a:t>
            </a:r>
            <a:r>
              <a:rPr lang="zh-CN" altLang="en-US" dirty="0"/>
              <a:t> </a:t>
            </a:r>
            <a:r>
              <a:rPr lang="en-US" altLang="zh-CN" dirty="0"/>
              <a:t>website: </a:t>
            </a: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phyloseq</a:t>
            </a:r>
            <a:r>
              <a:rPr lang="en-US" altLang="zh-CN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if (!require("</a:t>
            </a:r>
            <a:r>
              <a:rPr lang="en-GB" dirty="0" err="1">
                <a:solidFill>
                  <a:srgbClr val="FF0000"/>
                </a:solidFill>
              </a:rPr>
              <a:t>BiocManager</a:t>
            </a:r>
            <a:r>
              <a:rPr lang="en-GB" dirty="0">
                <a:solidFill>
                  <a:srgbClr val="FF0000"/>
                </a:solidFill>
              </a:rPr>
              <a:t>", quietly = TRUE)) </a:t>
            </a:r>
            <a:r>
              <a:rPr lang="en-GB" dirty="0" err="1">
                <a:solidFill>
                  <a:srgbClr val="FF0000"/>
                </a:solidFill>
              </a:rPr>
              <a:t>install.packages</a:t>
            </a:r>
            <a:r>
              <a:rPr lang="en-GB" dirty="0">
                <a:solidFill>
                  <a:srgbClr val="FF0000"/>
                </a:solidFill>
              </a:rPr>
              <a:t>("</a:t>
            </a:r>
            <a:r>
              <a:rPr lang="en-GB" dirty="0" err="1">
                <a:solidFill>
                  <a:srgbClr val="FF0000"/>
                </a:solidFill>
              </a:rPr>
              <a:t>BiocManager</a:t>
            </a:r>
            <a:r>
              <a:rPr lang="en-GB" dirty="0">
                <a:solidFill>
                  <a:srgbClr val="FF0000"/>
                </a:solidFill>
              </a:rPr>
              <a:t>")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FF0000"/>
                </a:solidFill>
              </a:rPr>
              <a:t>BiocManager</a:t>
            </a:r>
            <a:r>
              <a:rPr lang="en-GB" dirty="0">
                <a:solidFill>
                  <a:srgbClr val="FF0000"/>
                </a:solidFill>
              </a:rPr>
              <a:t>::install("</a:t>
            </a:r>
            <a:r>
              <a:rPr lang="en-GB" dirty="0" err="1">
                <a:solidFill>
                  <a:srgbClr val="FF0000"/>
                </a:solidFill>
              </a:rPr>
              <a:t>phyloseq</a:t>
            </a:r>
            <a:r>
              <a:rPr lang="en-GB" dirty="0">
                <a:solidFill>
                  <a:srgbClr val="FF0000"/>
                </a:solidFill>
              </a:rPr>
              <a:t>")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6167B4-EA4C-070C-6EEF-D395FC71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13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6FE442-F73F-A12D-A366-CB0ADB0A348B}"/>
              </a:ext>
            </a:extLst>
          </p:cNvPr>
          <p:cNvSpPr txBox="1">
            <a:spLocks/>
          </p:cNvSpPr>
          <p:nvPr/>
        </p:nvSpPr>
        <p:spPr>
          <a:xfrm>
            <a:off x="838200" y="136566"/>
            <a:ext cx="10515600" cy="28651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#install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sz="2800" dirty="0"/>
              <a:t>microbiome</a:t>
            </a:r>
            <a:r>
              <a:rPr lang="en-US" altLang="zh-CN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#Open</a:t>
            </a:r>
            <a:r>
              <a:rPr lang="zh-CN" altLang="en-US" dirty="0"/>
              <a:t> </a:t>
            </a:r>
            <a:r>
              <a:rPr lang="en-US" altLang="zh-CN" dirty="0" err="1"/>
              <a:t>Bionconductor</a:t>
            </a:r>
            <a:r>
              <a:rPr lang="zh-CN" altLang="en-US" dirty="0"/>
              <a:t> </a:t>
            </a:r>
            <a:r>
              <a:rPr lang="en-US" altLang="zh-CN" dirty="0"/>
              <a:t>website: 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https://www.bioconductor.org/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“microbiome”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FF0000"/>
                </a:solidFill>
              </a:rPr>
              <a:t>if (!require("</a:t>
            </a:r>
            <a:r>
              <a:rPr lang="en-GB" dirty="0" err="1">
                <a:solidFill>
                  <a:srgbClr val="FF0000"/>
                </a:solidFill>
              </a:rPr>
              <a:t>BiocManager</a:t>
            </a:r>
            <a:r>
              <a:rPr lang="en-GB" dirty="0">
                <a:solidFill>
                  <a:srgbClr val="FF0000"/>
                </a:solidFill>
              </a:rPr>
              <a:t>", quietly = TRUE)) </a:t>
            </a:r>
            <a:r>
              <a:rPr lang="en-GB" dirty="0" err="1">
                <a:solidFill>
                  <a:srgbClr val="FF0000"/>
                </a:solidFill>
              </a:rPr>
              <a:t>install.packages</a:t>
            </a:r>
            <a:r>
              <a:rPr lang="en-GB" dirty="0">
                <a:solidFill>
                  <a:srgbClr val="FF0000"/>
                </a:solidFill>
              </a:rPr>
              <a:t>("</a:t>
            </a:r>
            <a:r>
              <a:rPr lang="en-GB" dirty="0" err="1">
                <a:solidFill>
                  <a:srgbClr val="FF0000"/>
                </a:solidFill>
              </a:rPr>
              <a:t>BiocManager</a:t>
            </a:r>
            <a:r>
              <a:rPr lang="en-GB" dirty="0">
                <a:solidFill>
                  <a:srgbClr val="FF0000"/>
                </a:solidFill>
              </a:rPr>
              <a:t>")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FF0000"/>
                </a:solidFill>
              </a:rPr>
              <a:t>BiocManager</a:t>
            </a:r>
            <a:r>
              <a:rPr lang="en-GB" dirty="0">
                <a:solidFill>
                  <a:srgbClr val="FF0000"/>
                </a:solidFill>
              </a:rPr>
              <a:t>::install("microbiome")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EACF4-94EB-5D67-6693-D5845FD78C87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8651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#vegan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packed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r>
              <a:rPr lang="zh-CN" altLang="en-US" dirty="0"/>
              <a:t> </a:t>
            </a:r>
            <a:r>
              <a:rPr lang="en-US" altLang="zh-CN" dirty="0"/>
              <a:t>“microbiome”.</a:t>
            </a:r>
            <a:r>
              <a:rPr lang="zh-CN" altLang="en-US" dirty="0"/>
              <a:t> </a:t>
            </a:r>
            <a:r>
              <a:rPr lang="en-US" altLang="zh-CN" dirty="0"/>
              <a:t>You don’t need additionally install it. Just use the codes below.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FF0000"/>
                </a:solidFill>
              </a:rPr>
              <a:t>library(microbiome)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library(vegan)</a:t>
            </a:r>
            <a:endParaRPr lang="en-GB" sz="28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138A9-D369-9A77-234B-B3923E4E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3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B03F-72A6-AA2D-0CA3-925F4F58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6600" dirty="0"/>
              <a:t>Task</a:t>
            </a:r>
            <a:r>
              <a:rPr lang="zh-CN" altLang="en-US" sz="6600" dirty="0"/>
              <a:t> </a:t>
            </a:r>
            <a:r>
              <a:rPr lang="en-US" altLang="zh-CN" sz="6600" dirty="0"/>
              <a:t>1</a:t>
            </a:r>
            <a:endParaRPr lang="en-SE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7EF24-9329-12F5-D16F-67ADB255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402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21955"/>
          <a:stretch/>
        </p:blipFill>
        <p:spPr>
          <a:xfrm>
            <a:off x="1865536" y="2413671"/>
            <a:ext cx="8607457" cy="13255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65536" y="4139051"/>
            <a:ext cx="7617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It is fine if you get this </a:t>
            </a:r>
            <a:r>
              <a:rPr lang="sv-SE" dirty="0" err="1"/>
              <a:t>warning</a:t>
            </a:r>
            <a:r>
              <a:rPr lang="sv-SE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alpha</a:t>
            </a:r>
            <a:r>
              <a:rPr lang="zh-CN" altLang="en-US" dirty="0"/>
              <a:t> </a:t>
            </a:r>
            <a:r>
              <a:rPr lang="en-US" altLang="zh-CN" dirty="0"/>
              <a:t>diversity.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sv-SE" dirty="0" err="1"/>
              <a:t>ince</a:t>
            </a:r>
            <a:r>
              <a:rPr lang="sv-SE" dirty="0"/>
              <a:t> we don’t have the rare species with singleton which means the species with abundance=1.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138D-B1CB-CED6-9C0A-621D1829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6914E1-D0E2-627B-767A-E368B939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Warning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527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079"/>
            <a:ext cx="10515600" cy="1325563"/>
          </a:xfrm>
        </p:spPr>
        <p:txBody>
          <a:bodyPr/>
          <a:lstStyle/>
          <a:p>
            <a:pPr algn="ctr"/>
            <a:r>
              <a:rPr lang="sv-SE" dirty="0"/>
              <a:t>Alpha diversity: richness and evenness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1234"/>
            <a:ext cx="3627922" cy="840573"/>
          </a:xfrm>
        </p:spPr>
        <p:txBody>
          <a:bodyPr/>
          <a:lstStyle/>
          <a:p>
            <a:r>
              <a:rPr lang="sv-SE" dirty="0">
                <a:solidFill>
                  <a:srgbClr val="FF0000"/>
                </a:solidFill>
              </a:rPr>
              <a:t>Shannon index: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77" y="1166992"/>
            <a:ext cx="3773045" cy="1782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2161" y="3433954"/>
            <a:ext cx="7740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p</a:t>
            </a:r>
            <a:r>
              <a:rPr lang="sv-SE" sz="2000" baseline="-25000" dirty="0"/>
              <a:t>i </a:t>
            </a:r>
            <a:r>
              <a:rPr lang="en-US" altLang="zh-CN" sz="2000" baseline="-25000" dirty="0"/>
              <a:t>=</a:t>
            </a:r>
            <a:r>
              <a:rPr lang="zh-CN" altLang="en-US" sz="2000" baseline="-25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abundance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species</a:t>
            </a:r>
            <a:r>
              <a:rPr lang="zh-CN" altLang="en-US" sz="2000" dirty="0"/>
              <a:t> </a:t>
            </a:r>
            <a:r>
              <a:rPr lang="en-US" altLang="zh-CN" sz="2000" dirty="0"/>
              <a:t>/</a:t>
            </a:r>
            <a:r>
              <a:rPr lang="zh-CN" altLang="en-US" sz="2000" dirty="0"/>
              <a:t> 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abundance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species</a:t>
            </a:r>
          </a:p>
          <a:p>
            <a:r>
              <a:rPr lang="sv-SE" altLang="zh-CN" sz="2000" i="1" dirty="0"/>
              <a:t>i: the </a:t>
            </a:r>
            <a:r>
              <a:rPr lang="sv-SE" sz="2000" dirty="0" err="1"/>
              <a:t>i</a:t>
            </a:r>
            <a:r>
              <a:rPr lang="sv-SE" sz="2000" baseline="-25000" dirty="0" err="1"/>
              <a:t>th</a:t>
            </a:r>
            <a:r>
              <a:rPr lang="sv-SE" sz="2000" baseline="-25000" dirty="0"/>
              <a:t> </a:t>
            </a:r>
            <a:r>
              <a:rPr lang="sv-SE" altLang="zh-CN" sz="2000" i="1" dirty="0"/>
              <a:t>species</a:t>
            </a:r>
            <a:endParaRPr lang="sv-SE" sz="2000" i="1" dirty="0"/>
          </a:p>
          <a:p>
            <a:r>
              <a:rPr lang="sv-SE" sz="2000" i="1" dirty="0"/>
              <a:t>S</a:t>
            </a:r>
            <a:r>
              <a:rPr lang="sv-SE" sz="2000" dirty="0"/>
              <a:t> is the </a:t>
            </a:r>
            <a:r>
              <a:rPr lang="sv-SE" sz="2000" dirty="0" err="1"/>
              <a:t>number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all species</a:t>
            </a:r>
          </a:p>
          <a:p>
            <a:r>
              <a:rPr lang="sv-SE" sz="2000" dirty="0"/>
              <a:t>ln is a natural logarithm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F8BF5-0192-5B4B-C6D6-F289EA17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18</a:t>
            </a:fld>
            <a:endParaRPr lang="sv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6572B-1F5F-3E02-B31A-A31BC984E7A9}"/>
              </a:ext>
            </a:extLst>
          </p:cNvPr>
          <p:cNvSpPr txBox="1"/>
          <p:nvPr/>
        </p:nvSpPr>
        <p:spPr>
          <a:xfrm>
            <a:off x="1913860" y="4997302"/>
            <a:ext cx="8639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Note: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Higher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Shannon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index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represents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higher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diversity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endParaRPr lang="en-S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5F1C7-E6E6-5ADC-D610-9964E5FF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19</a:t>
            </a:fld>
            <a:endParaRPr lang="sv-SE"/>
          </a:p>
        </p:txBody>
      </p:sp>
      <p:pic>
        <p:nvPicPr>
          <p:cNvPr id="5" name="Picture 4" descr="A group of trees&#10;&#10;Description automatically generated with low confidence">
            <a:extLst>
              <a:ext uri="{FF2B5EF4-FFF2-40B4-BE49-F238E27FC236}">
                <a16:creationId xmlns:a16="http://schemas.microsoft.com/office/drawing/2014/main" id="{B0EA43EC-BF19-B68A-9AFE-D09ED0266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68" y="1450495"/>
            <a:ext cx="8657464" cy="252710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8CBA3DF-ADEB-BC2E-3B5A-7F1463731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72" y="4192870"/>
            <a:ext cx="4500592" cy="163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F54CF-4959-23CD-63D4-BB3D7F5AA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6091629"/>
            <a:ext cx="3429000" cy="3556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869D885-084C-1F50-36DC-252668EDB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172696"/>
            <a:ext cx="4500592" cy="164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C1AC5-5DAF-2DBB-A1C7-3EA645738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66" y="6142429"/>
            <a:ext cx="34671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5CE1D5-8A73-DC48-CE9F-D547C22E7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53" y="1454270"/>
            <a:ext cx="1871964" cy="88430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9FF004A-E6F4-8D0C-77FD-640D59FA2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1"/>
            <a:ext cx="10363200" cy="1176673"/>
          </a:xfrm>
        </p:spPr>
        <p:txBody>
          <a:bodyPr/>
          <a:lstStyle/>
          <a:p>
            <a:pPr algn="ctr"/>
            <a:r>
              <a:rPr lang="sv-SE" dirty="0"/>
              <a:t>Alpha diversity: richness and evenness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341F7F-A654-8093-BDF2-3EFC22BF1F8D}"/>
              </a:ext>
            </a:extLst>
          </p:cNvPr>
          <p:cNvSpPr/>
          <p:nvPr/>
        </p:nvSpPr>
        <p:spPr>
          <a:xfrm>
            <a:off x="2438399" y="4682067"/>
            <a:ext cx="736600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9CE0CB-0904-A8E1-200D-52DE40752192}"/>
              </a:ext>
            </a:extLst>
          </p:cNvPr>
          <p:cNvSpPr/>
          <p:nvPr/>
        </p:nvSpPr>
        <p:spPr>
          <a:xfrm>
            <a:off x="3384550" y="4682067"/>
            <a:ext cx="736600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364EF-0412-5DE6-7248-D073ACAE5964}"/>
              </a:ext>
            </a:extLst>
          </p:cNvPr>
          <p:cNvSpPr/>
          <p:nvPr/>
        </p:nvSpPr>
        <p:spPr>
          <a:xfrm>
            <a:off x="4224726" y="4682067"/>
            <a:ext cx="736600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3BF0A8-8788-2DD1-5661-70A46CA8598B}"/>
              </a:ext>
            </a:extLst>
          </p:cNvPr>
          <p:cNvSpPr/>
          <p:nvPr/>
        </p:nvSpPr>
        <p:spPr>
          <a:xfrm>
            <a:off x="5099050" y="4682067"/>
            <a:ext cx="736600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3D05B0-041E-8CDE-3BF4-7596A456F409}"/>
              </a:ext>
            </a:extLst>
          </p:cNvPr>
          <p:cNvSpPr/>
          <p:nvPr/>
        </p:nvSpPr>
        <p:spPr>
          <a:xfrm>
            <a:off x="2018311" y="6142429"/>
            <a:ext cx="3449039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7D7CA7-155B-8099-8EFC-0C52D4E04869}"/>
              </a:ext>
            </a:extLst>
          </p:cNvPr>
          <p:cNvSpPr/>
          <p:nvPr/>
        </p:nvSpPr>
        <p:spPr>
          <a:xfrm>
            <a:off x="6726625" y="6091629"/>
            <a:ext cx="3449039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1BCCD8-6C3B-4935-3953-17B42D01616D}"/>
              </a:ext>
            </a:extLst>
          </p:cNvPr>
          <p:cNvSpPr/>
          <p:nvPr/>
        </p:nvSpPr>
        <p:spPr>
          <a:xfrm>
            <a:off x="7080806" y="4682067"/>
            <a:ext cx="3343926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463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A9696-73B7-0E4C-A66F-6A85BF92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</a:t>
            </a:fld>
            <a:endParaRPr lang="sv-S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24C245D-EAEF-09F7-7F46-F07D1745A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618169"/>
              </p:ext>
            </p:extLst>
          </p:nvPr>
        </p:nvGraphicFramePr>
        <p:xfrm>
          <a:off x="1996739" y="1877969"/>
          <a:ext cx="8750151" cy="3608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717">
                  <a:extLst>
                    <a:ext uri="{9D8B030D-6E8A-4147-A177-3AD203B41FA5}">
                      <a16:colId xmlns:a16="http://schemas.microsoft.com/office/drawing/2014/main" val="1713236266"/>
                    </a:ext>
                  </a:extLst>
                </a:gridCol>
                <a:gridCol w="2916717">
                  <a:extLst>
                    <a:ext uri="{9D8B030D-6E8A-4147-A177-3AD203B41FA5}">
                      <a16:colId xmlns:a16="http://schemas.microsoft.com/office/drawing/2014/main" val="2481686464"/>
                    </a:ext>
                  </a:extLst>
                </a:gridCol>
                <a:gridCol w="2916717">
                  <a:extLst>
                    <a:ext uri="{9D8B030D-6E8A-4147-A177-3AD203B41FA5}">
                      <a16:colId xmlns:a16="http://schemas.microsoft.com/office/drawing/2014/main" val="2323542762"/>
                    </a:ext>
                  </a:extLst>
                </a:gridCol>
              </a:tblGrid>
              <a:tr h="515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UK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course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time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Sweden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course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time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Break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time</a:t>
                      </a:r>
                      <a:endParaRPr lang="en-S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89698"/>
                  </a:ext>
                </a:extLst>
              </a:tr>
              <a:tr h="515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10:00-10:50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11:00-11:50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10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mins</a:t>
                      </a:r>
                      <a:endParaRPr lang="en-S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914658"/>
                  </a:ext>
                </a:extLst>
              </a:tr>
              <a:tr h="515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11:00-11:50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12:00-12:50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70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mins</a:t>
                      </a:r>
                      <a:endParaRPr lang="en-S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750369"/>
                  </a:ext>
                </a:extLst>
              </a:tr>
              <a:tr h="515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13:00-13:50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14:00-14:50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10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mins</a:t>
                      </a:r>
                      <a:endParaRPr lang="en-S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75705"/>
                  </a:ext>
                </a:extLst>
              </a:tr>
              <a:tr h="515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14:00-14:50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15:00-15:50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10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mins</a:t>
                      </a:r>
                      <a:endParaRPr lang="en-S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44980"/>
                  </a:ext>
                </a:extLst>
              </a:tr>
              <a:tr h="515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15:00-15:50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16:00-16:50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10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mins</a:t>
                      </a:r>
                      <a:endParaRPr lang="en-S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30483"/>
                  </a:ext>
                </a:extLst>
              </a:tr>
              <a:tr h="515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16:00-17:00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17:00-18:00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-</a:t>
                      </a:r>
                      <a:endParaRPr lang="en-S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9855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0C573A3-9E75-4CE5-07A0-803F47B38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Schedule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00412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0851"/>
            <a:ext cx="10515600" cy="1325563"/>
          </a:xfrm>
        </p:spPr>
        <p:txBody>
          <a:bodyPr/>
          <a:lstStyle/>
          <a:p>
            <a:pPr algn="ctr"/>
            <a:r>
              <a:rPr lang="sv-SE" dirty="0"/>
              <a:t>Alpha diversity: richness and evenness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41892" y="3005372"/>
            <a:ext cx="69184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n is the abundance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en-US" altLang="zh-CN" dirty="0"/>
              <a:t>each</a:t>
            </a:r>
            <a:r>
              <a:rPr lang="sv-SE" dirty="0"/>
              <a:t> species</a:t>
            </a:r>
          </a:p>
          <a:p>
            <a:r>
              <a:rPr lang="sv-SE" i="1" dirty="0"/>
              <a:t>N </a:t>
            </a:r>
            <a:r>
              <a:rPr lang="sv-SE" dirty="0"/>
              <a:t>is the </a:t>
            </a:r>
            <a:r>
              <a:rPr lang="sv-SE" altLang="zh-CN" dirty="0"/>
              <a:t>total</a:t>
            </a:r>
            <a:r>
              <a:rPr lang="sv-SE" dirty="0"/>
              <a:t> abundance of all species</a:t>
            </a:r>
          </a:p>
          <a:p>
            <a:r>
              <a:rPr lang="sv-SE" dirty="0"/>
              <a:t>n/N is the proportion (P</a:t>
            </a:r>
            <a:r>
              <a:rPr lang="sv-SE" baseline="-25000" dirty="0"/>
              <a:t>i</a:t>
            </a:r>
            <a:r>
              <a:rPr lang="sv-SE" dirty="0"/>
              <a:t>)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</a:p>
          <a:p>
            <a:endParaRPr lang="sv-SE" dirty="0"/>
          </a:p>
          <a:p>
            <a:r>
              <a:rPr lang="sv-SE" dirty="0"/>
              <a:t>Note: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randomly</a:t>
            </a:r>
            <a:r>
              <a:rPr lang="sv-SE" dirty="0"/>
              <a:t> </a:t>
            </a:r>
            <a:r>
              <a:rPr lang="sv-SE" dirty="0" err="1"/>
              <a:t>select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 species from the </a:t>
            </a:r>
            <a:r>
              <a:rPr lang="sv-SE" dirty="0" err="1"/>
              <a:t>community</a:t>
            </a:r>
            <a:r>
              <a:rPr lang="sv-SE" dirty="0"/>
              <a:t>, the probability that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catch</a:t>
            </a:r>
            <a:r>
              <a:rPr lang="sv-SE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sv-SE" dirty="0" err="1"/>
              <a:t>specific</a:t>
            </a:r>
            <a:r>
              <a:rPr lang="sv-SE" dirty="0"/>
              <a:t> species is </a:t>
            </a:r>
            <a:r>
              <a:rPr lang="sv-SE" dirty="0" err="1"/>
              <a:t>equal</a:t>
            </a:r>
            <a:r>
              <a:rPr lang="sv-SE" dirty="0"/>
              <a:t> to n/N. </a:t>
            </a:r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GB" dirty="0"/>
              <a:t>two individuals randomly selected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GB" dirty="0"/>
              <a:t>from a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area,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(n/N)</a:t>
            </a:r>
            <a:r>
              <a:rPr lang="en-US" altLang="zh-CN" baseline="30000" dirty="0"/>
              <a:t>2</a:t>
            </a:r>
            <a:r>
              <a:rPr lang="en-US" altLang="zh-CN" dirty="0"/>
              <a:t>.</a:t>
            </a:r>
            <a:endParaRPr lang="sv-SE" baseline="30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84" y="1376414"/>
            <a:ext cx="2799370" cy="10193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84247" y="1544304"/>
            <a:ext cx="75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24801" y="2927041"/>
            <a:ext cx="44959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Alternative</a:t>
            </a:r>
            <a:r>
              <a:rPr lang="zh-CN" altLang="en-US" sz="2000" dirty="0"/>
              <a:t> </a:t>
            </a:r>
            <a:r>
              <a:rPr lang="en-US" altLang="zh-CN" sz="2000" dirty="0"/>
              <a:t>formula: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Simpson=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D</a:t>
            </a:r>
            <a:endParaRPr lang="sv-SE" sz="2000" dirty="0"/>
          </a:p>
          <a:p>
            <a:r>
              <a:rPr lang="sv-SE" sz="2000" dirty="0">
                <a:solidFill>
                  <a:srgbClr val="FF0000"/>
                </a:solidFill>
              </a:rPr>
              <a:t>Simpson =1-D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InvSimpson</a:t>
            </a:r>
            <a:r>
              <a:rPr lang="sv-SE" sz="2000" dirty="0">
                <a:solidFill>
                  <a:srgbClr val="FF0000"/>
                </a:solidFill>
              </a:rPr>
              <a:t>= 1/(1-Simpson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endParaRPr lang="sv-SE" sz="2000" dirty="0">
              <a:solidFill>
                <a:srgbClr val="FF0000"/>
              </a:solidFill>
            </a:endParaRPr>
          </a:p>
          <a:p>
            <a:r>
              <a:rPr lang="sv-SE" sz="2000" dirty="0" err="1">
                <a:solidFill>
                  <a:srgbClr val="FF0000"/>
                </a:solidFill>
              </a:rPr>
              <a:t>InvSimpson</a:t>
            </a:r>
            <a:r>
              <a:rPr lang="sv-SE" sz="2000" dirty="0">
                <a:solidFill>
                  <a:srgbClr val="FF0000"/>
                </a:solidFill>
              </a:rPr>
              <a:t>=1/D</a:t>
            </a:r>
          </a:p>
          <a:p>
            <a:endParaRPr lang="sv-SE" sz="2000" dirty="0">
              <a:solidFill>
                <a:srgbClr val="FF0000"/>
              </a:solidFill>
            </a:endParaRPr>
          </a:p>
          <a:p>
            <a:endParaRPr lang="sv-SE" sz="2000" dirty="0">
              <a:solidFill>
                <a:srgbClr val="FF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166713" y="1491461"/>
            <a:ext cx="2511048" cy="904289"/>
            <a:chOff x="1809548" y="1491461"/>
            <a:chExt cx="2511048" cy="90428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0086"/>
            <a:stretch/>
          </p:blipFill>
          <p:spPr>
            <a:xfrm>
              <a:off x="2685447" y="1491461"/>
              <a:ext cx="1635149" cy="90428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317" r="72946"/>
            <a:stretch/>
          </p:blipFill>
          <p:spPr>
            <a:xfrm>
              <a:off x="1809548" y="1491461"/>
              <a:ext cx="875899" cy="904289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995617" y="5738875"/>
            <a:ext cx="9777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Note: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Higher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value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means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lower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diversity.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sv-SE" sz="2000" dirty="0">
                <a:solidFill>
                  <a:srgbClr val="FF0000"/>
                </a:solidFill>
              </a:rPr>
              <a:t>In phyloseq package: </a:t>
            </a:r>
            <a:r>
              <a:rPr lang="en-US" altLang="zh-CN" sz="2000" dirty="0">
                <a:solidFill>
                  <a:srgbClr val="FF0000"/>
                </a:solidFill>
              </a:rPr>
              <a:t>Simpson=1-D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InvSimpson</a:t>
            </a:r>
            <a:r>
              <a:rPr lang="en-US" altLang="zh-CN" sz="2000" dirty="0">
                <a:solidFill>
                  <a:srgbClr val="FF0000"/>
                </a:solidFill>
              </a:rPr>
              <a:t>=1/(1-Simpson).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Thus,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sv-SE" sz="2000" dirty="0" err="1">
                <a:solidFill>
                  <a:srgbClr val="FF0000"/>
                </a:solidFill>
              </a:rPr>
              <a:t>high</a:t>
            </a:r>
            <a:r>
              <a:rPr lang="en-US" altLang="zh-CN" sz="2000" dirty="0">
                <a:solidFill>
                  <a:srgbClr val="FF0000"/>
                </a:solidFill>
              </a:rPr>
              <a:t>er</a:t>
            </a:r>
            <a:r>
              <a:rPr lang="sv-SE" sz="2000" dirty="0">
                <a:solidFill>
                  <a:srgbClr val="FF0000"/>
                </a:solidFill>
              </a:rPr>
              <a:t> </a:t>
            </a:r>
            <a:r>
              <a:rPr lang="sv-SE" sz="2000" dirty="0" err="1">
                <a:solidFill>
                  <a:srgbClr val="FF0000"/>
                </a:solidFill>
              </a:rPr>
              <a:t>simpson</a:t>
            </a:r>
            <a:r>
              <a:rPr lang="sv-SE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and</a:t>
            </a:r>
            <a:r>
              <a:rPr lang="sv-SE" sz="2000" dirty="0">
                <a:solidFill>
                  <a:srgbClr val="FF0000"/>
                </a:solidFill>
              </a:rPr>
              <a:t> invsimpson values indicate higher diversity.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range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of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Simpson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from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to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1.</a:t>
            </a:r>
            <a:endParaRPr lang="sv-SE" sz="2000" dirty="0">
              <a:solidFill>
                <a:srgbClr val="FF0000"/>
              </a:solidFill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72495" y="1621395"/>
            <a:ext cx="3497070" cy="84057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Simpson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r>
              <a:rPr lang="sv-SE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2900E-6DE5-0028-855D-34599D9D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65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0F04-0C31-5AFE-CE68-0EAB518AE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21</a:t>
            </a:fld>
            <a:endParaRPr lang="sv-S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C5C39D-B0B8-E604-40AB-38596A000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263505"/>
              </p:ext>
            </p:extLst>
          </p:nvPr>
        </p:nvGraphicFramePr>
        <p:xfrm>
          <a:off x="2175932" y="1899761"/>
          <a:ext cx="6294924" cy="1693838"/>
        </p:xfrm>
        <a:graphic>
          <a:graphicData uri="http://schemas.openxmlformats.org/drawingml/2006/table">
            <a:tbl>
              <a:tblPr/>
              <a:tblGrid>
                <a:gridCol w="2742555">
                  <a:extLst>
                    <a:ext uri="{9D8B030D-6E8A-4147-A177-3AD203B41FA5}">
                      <a16:colId xmlns:a16="http://schemas.microsoft.com/office/drawing/2014/main" val="1642265546"/>
                    </a:ext>
                  </a:extLst>
                </a:gridCol>
                <a:gridCol w="1184123">
                  <a:extLst>
                    <a:ext uri="{9D8B030D-6E8A-4147-A177-3AD203B41FA5}">
                      <a16:colId xmlns:a16="http://schemas.microsoft.com/office/drawing/2014/main" val="1019526879"/>
                    </a:ext>
                  </a:extLst>
                </a:gridCol>
                <a:gridCol w="1184123">
                  <a:extLst>
                    <a:ext uri="{9D8B030D-6E8A-4147-A177-3AD203B41FA5}">
                      <a16:colId xmlns:a16="http://schemas.microsoft.com/office/drawing/2014/main" val="1983070341"/>
                    </a:ext>
                  </a:extLst>
                </a:gridCol>
                <a:gridCol w="1184123">
                  <a:extLst>
                    <a:ext uri="{9D8B030D-6E8A-4147-A177-3AD203B41FA5}">
                      <a16:colId xmlns:a16="http://schemas.microsoft.com/office/drawing/2014/main" val="677730725"/>
                    </a:ext>
                  </a:extLst>
                </a:gridCol>
              </a:tblGrid>
              <a:tr h="570254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sv-SE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sv-SE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sv-SE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916822"/>
                  </a:ext>
                </a:extLst>
              </a:tr>
              <a:tr h="553330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s__Varibaculum_cambriense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6780"/>
                  </a:ext>
                </a:extLst>
              </a:tr>
              <a:tr h="570254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s__Corynebacterium_accolens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3195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514CF4-5580-6B05-4A99-F684F60E3DEE}"/>
              </a:ext>
            </a:extLst>
          </p:cNvPr>
          <p:cNvSpPr txBox="1"/>
          <p:nvPr/>
        </p:nvSpPr>
        <p:spPr>
          <a:xfrm>
            <a:off x="3361265" y="4154011"/>
            <a:ext cx="840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Simpson1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/>
              <a:t>1</a:t>
            </a:r>
            <a:r>
              <a:rPr lang="zh-CN" altLang="en-US" dirty="0"/>
              <a:t> </a:t>
            </a:r>
            <a:r>
              <a:rPr lang="sv-SE" dirty="0"/>
              <a:t>–</a:t>
            </a:r>
            <a:r>
              <a:rPr lang="zh-CN" altLang="en-US" dirty="0"/>
              <a:t> </a:t>
            </a:r>
            <a:r>
              <a:rPr lang="sv-SE" dirty="0"/>
              <a:t>1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>
                <a:solidFill>
                  <a:srgbClr val="FF0000"/>
                </a:solidFill>
              </a:rPr>
              <a:t>0</a:t>
            </a:r>
            <a:r>
              <a:rPr lang="sv-SE" dirty="0"/>
              <a:t>; </a:t>
            </a:r>
            <a:r>
              <a:rPr lang="sv-SE" dirty="0" err="1"/>
              <a:t>InvSimpson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>
                <a:solidFill>
                  <a:srgbClr val="FF0000"/>
                </a:solidFill>
              </a:rPr>
              <a:t>1</a:t>
            </a:r>
          </a:p>
          <a:p>
            <a:endParaRPr lang="sv-SE" dirty="0"/>
          </a:p>
          <a:p>
            <a:r>
              <a:rPr lang="sv-SE" dirty="0"/>
              <a:t>Simpson2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/>
              <a:t>1</a:t>
            </a:r>
            <a:r>
              <a:rPr lang="zh-CN" altLang="en-US" dirty="0"/>
              <a:t> </a:t>
            </a:r>
            <a:r>
              <a:rPr lang="sv-SE" dirty="0"/>
              <a:t>-</a:t>
            </a:r>
            <a:r>
              <a:rPr lang="zh-CN" altLang="en-US" dirty="0"/>
              <a:t> </a:t>
            </a:r>
            <a:r>
              <a:rPr lang="sv-SE" dirty="0"/>
              <a:t>(0.99*0.99</a:t>
            </a:r>
            <a:r>
              <a:rPr lang="zh-CN" altLang="en-US" dirty="0"/>
              <a:t> </a:t>
            </a:r>
            <a:r>
              <a:rPr lang="sv-SE" dirty="0"/>
              <a:t>+</a:t>
            </a:r>
            <a:r>
              <a:rPr lang="zh-CN" altLang="en-US" dirty="0"/>
              <a:t> </a:t>
            </a:r>
            <a:r>
              <a:rPr lang="sv-SE" dirty="0"/>
              <a:t>0.01*0.01)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>
                <a:solidFill>
                  <a:srgbClr val="FF0000"/>
                </a:solidFill>
              </a:rPr>
              <a:t>0.0198</a:t>
            </a:r>
            <a:r>
              <a:rPr lang="sv-SE" dirty="0"/>
              <a:t>; </a:t>
            </a:r>
            <a:r>
              <a:rPr lang="sv-SE" dirty="0" err="1"/>
              <a:t>InvSimpson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>
                <a:solidFill>
                  <a:srgbClr val="FF0000"/>
                </a:solidFill>
              </a:rPr>
              <a:t>1.02</a:t>
            </a:r>
          </a:p>
          <a:p>
            <a:endParaRPr lang="sv-SE" dirty="0"/>
          </a:p>
          <a:p>
            <a:r>
              <a:rPr lang="sv-SE" dirty="0"/>
              <a:t>Simpson3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/>
              <a:t>1</a:t>
            </a:r>
            <a:r>
              <a:rPr lang="zh-CN" altLang="en-US" dirty="0"/>
              <a:t> </a:t>
            </a:r>
            <a:r>
              <a:rPr lang="sv-SE" dirty="0"/>
              <a:t>-</a:t>
            </a:r>
            <a:r>
              <a:rPr lang="zh-CN" altLang="en-US" dirty="0"/>
              <a:t> </a:t>
            </a:r>
            <a:r>
              <a:rPr lang="sv-SE" dirty="0"/>
              <a:t>(0.5*0.5</a:t>
            </a:r>
            <a:r>
              <a:rPr lang="zh-CN" altLang="en-US" dirty="0"/>
              <a:t> </a:t>
            </a:r>
            <a:r>
              <a:rPr lang="sv-SE" dirty="0"/>
              <a:t>+</a:t>
            </a:r>
            <a:r>
              <a:rPr lang="zh-CN" altLang="en-US" dirty="0"/>
              <a:t> </a:t>
            </a:r>
            <a:r>
              <a:rPr lang="sv-SE" dirty="0"/>
              <a:t>0.5*0.5)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>
                <a:solidFill>
                  <a:srgbClr val="FF0000"/>
                </a:solidFill>
              </a:rPr>
              <a:t>0.5</a:t>
            </a:r>
            <a:r>
              <a:rPr lang="sv-SE" dirty="0"/>
              <a:t>; </a:t>
            </a:r>
            <a:r>
              <a:rPr lang="sv-SE" dirty="0" err="1"/>
              <a:t>InvSimpson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/>
              <a:t>1/(1-0.5)</a:t>
            </a:r>
            <a:r>
              <a:rPr lang="zh-CN" altLang="en-US" dirty="0"/>
              <a:t> </a:t>
            </a:r>
            <a:r>
              <a:rPr lang="sv-SE" dirty="0"/>
              <a:t>=</a:t>
            </a:r>
            <a:r>
              <a:rPr lang="zh-CN" altLang="en-US" dirty="0"/>
              <a:t> </a:t>
            </a:r>
            <a:r>
              <a:rPr lang="sv-SE" dirty="0">
                <a:solidFill>
                  <a:srgbClr val="FF0000"/>
                </a:solidFill>
              </a:rPr>
              <a:t>2</a:t>
            </a:r>
            <a:r>
              <a:rPr lang="sv-SE" dirty="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B6A8CB-1901-1C57-E932-D0FCD3D5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51"/>
            <a:ext cx="10515600" cy="1325563"/>
          </a:xfrm>
        </p:spPr>
        <p:txBody>
          <a:bodyPr/>
          <a:lstStyle/>
          <a:p>
            <a:pPr algn="ctr"/>
            <a:r>
              <a:rPr lang="sv-SE" dirty="0"/>
              <a:t>Alpha diversity: richness and evenness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72ABC-9914-696B-CE2C-916717CC77C4}"/>
              </a:ext>
            </a:extLst>
          </p:cNvPr>
          <p:cNvSpPr txBox="1"/>
          <p:nvPr/>
        </p:nvSpPr>
        <p:spPr>
          <a:xfrm>
            <a:off x="423335" y="4886531"/>
            <a:ext cx="271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dirty="0">
                <a:solidFill>
                  <a:srgbClr val="FF0000"/>
                </a:solidFill>
              </a:rPr>
              <a:t>Simpson =1-D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4A4F3-650A-B0E3-954C-614505CB1AF3}"/>
              </a:ext>
            </a:extLst>
          </p:cNvPr>
          <p:cNvSpPr txBox="1"/>
          <p:nvPr/>
        </p:nvSpPr>
        <p:spPr>
          <a:xfrm>
            <a:off x="423335" y="5341040"/>
            <a:ext cx="271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dirty="0" err="1">
                <a:solidFill>
                  <a:srgbClr val="FF0000"/>
                </a:solidFill>
              </a:rPr>
              <a:t>InvSimpson</a:t>
            </a:r>
            <a:r>
              <a:rPr lang="sv-SE" sz="1800" dirty="0">
                <a:solidFill>
                  <a:srgbClr val="FF0000"/>
                </a:solidFill>
              </a:rPr>
              <a:t>= 1/(1-Simpson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endParaRPr lang="sv-SE" sz="1800" dirty="0">
              <a:solidFill>
                <a:srgbClr val="FF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61BBB3-E35D-9942-932D-20125BD6B4E3}"/>
              </a:ext>
            </a:extLst>
          </p:cNvPr>
          <p:cNvGrpSpPr/>
          <p:nvPr/>
        </p:nvGrpSpPr>
        <p:grpSpPr>
          <a:xfrm>
            <a:off x="423335" y="4177271"/>
            <a:ext cx="2133420" cy="604584"/>
            <a:chOff x="1809548" y="1491461"/>
            <a:chExt cx="2511048" cy="90428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502031-479D-C385-D3DF-D23CF49E3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86"/>
            <a:stretch/>
          </p:blipFill>
          <p:spPr>
            <a:xfrm>
              <a:off x="2685447" y="1491461"/>
              <a:ext cx="1635149" cy="9042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6679AC-66EA-F64D-A280-BA5AE6C4E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" r="72946"/>
            <a:stretch/>
          </p:blipFill>
          <p:spPr>
            <a:xfrm>
              <a:off x="1809548" y="1491461"/>
              <a:ext cx="875899" cy="904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77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218" y="343275"/>
            <a:ext cx="8825564" cy="1325563"/>
          </a:xfrm>
        </p:spPr>
        <p:txBody>
          <a:bodyPr>
            <a:normAutofit/>
          </a:bodyPr>
          <a:lstStyle/>
          <a:p>
            <a:pPr algn="ctr"/>
            <a:r>
              <a:rPr lang="sv-SE" sz="3600" dirty="0">
                <a:solidFill>
                  <a:srgbClr val="FF0000"/>
                </a:solidFill>
              </a:rPr>
              <a:t>Be careful the formula of Simpson and InvSimpson in different </a:t>
            </a:r>
            <a:r>
              <a:rPr lang="en-US" altLang="zh-CN" sz="3600" dirty="0">
                <a:solidFill>
                  <a:srgbClr val="FF0000"/>
                </a:solidFill>
              </a:rPr>
              <a:t>tools</a:t>
            </a:r>
            <a:r>
              <a:rPr lang="sv-SE" sz="36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112" y="16688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In </a:t>
            </a:r>
            <a:r>
              <a:rPr lang="sv-SE" dirty="0" err="1"/>
              <a:t>package</a:t>
            </a:r>
            <a:r>
              <a:rPr lang="sv-SE" dirty="0"/>
              <a:t> </a:t>
            </a:r>
            <a:r>
              <a:rPr lang="sv-SE" dirty="0" err="1"/>
              <a:t>mothur</a:t>
            </a:r>
            <a:endParaRPr lang="sv-SE" dirty="0"/>
          </a:p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Simpson=D</a:t>
            </a:r>
          </a:p>
          <a:p>
            <a:pPr marL="0" indent="0">
              <a:buNone/>
            </a:pPr>
            <a:r>
              <a:rPr lang="sv-SE" sz="2800" dirty="0" err="1">
                <a:solidFill>
                  <a:srgbClr val="FF0000"/>
                </a:solidFill>
              </a:rPr>
              <a:t>InvSimpson</a:t>
            </a:r>
            <a:r>
              <a:rPr lang="sv-SE" sz="2800" dirty="0">
                <a:solidFill>
                  <a:srgbClr val="FF0000"/>
                </a:solidFill>
              </a:rPr>
              <a:t>=1/D</a:t>
            </a:r>
          </a:p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86" y="1897666"/>
            <a:ext cx="6427020" cy="2500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522" y="4711707"/>
            <a:ext cx="6758668" cy="2057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43" y="3147899"/>
            <a:ext cx="42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</a:t>
            </a:r>
            <a:r>
              <a:rPr lang="sv-SE" dirty="0" err="1"/>
              <a:t>igh</a:t>
            </a:r>
            <a:r>
              <a:rPr lang="sv-SE" dirty="0"/>
              <a:t> simpson indicates low 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</a:t>
            </a:r>
            <a:r>
              <a:rPr lang="sv-SE" dirty="0" err="1"/>
              <a:t>igh</a:t>
            </a:r>
            <a:r>
              <a:rPr lang="sv-SE" dirty="0"/>
              <a:t> invsimpson indicates high diversity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F1937-B876-E5DC-E057-8E46B98A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507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059" y="822194"/>
            <a:ext cx="7960092" cy="5151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3544" y="5973380"/>
            <a:ext cx="1045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Kim, Bo-Ra, et al. "Deciphering diversity indices for a better understanding of microbial communities."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Microbiology and Biotechnology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27.12 (2017): 2089-2093.</a:t>
            </a: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3599848" y="105878"/>
            <a:ext cx="6237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5ECEB-FDA8-ACD6-BEBA-472E7F90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23</a:t>
            </a:fld>
            <a:endParaRPr lang="sv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68EF1-8CC0-CC3C-AF5B-4F1371E855CA}"/>
              </a:ext>
            </a:extLst>
          </p:cNvPr>
          <p:cNvSpPr txBox="1"/>
          <p:nvPr/>
        </p:nvSpPr>
        <p:spPr>
          <a:xfrm>
            <a:off x="9982200" y="5920255"/>
            <a:ext cx="210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Go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to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R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for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next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part</a:t>
            </a:r>
            <a:endParaRPr lang="en-S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36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8248-637A-A620-CDE4-BC80E112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1854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6600" dirty="0"/>
              <a:t>Task</a:t>
            </a:r>
            <a:r>
              <a:rPr lang="zh-CN" altLang="en-US" sz="7200" dirty="0"/>
              <a:t> </a:t>
            </a:r>
            <a:r>
              <a:rPr lang="en-US" altLang="zh-CN" sz="7200" dirty="0"/>
              <a:t>2</a:t>
            </a:r>
            <a:endParaRPr lang="en-SE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214B4-9785-33E0-25B3-AD7B5380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8254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S</a:t>
            </a:r>
            <a:r>
              <a:rPr lang="sv-SE" altLang="zh-CN" dirty="0" err="1"/>
              <a:t>tatistical</a:t>
            </a:r>
            <a:r>
              <a:rPr lang="sv-SE" altLang="zh-CN" dirty="0"/>
              <a:t> </a:t>
            </a:r>
            <a:r>
              <a:rPr lang="en-US" altLang="zh-CN" dirty="0"/>
              <a:t>Analysis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1958"/>
            <a:ext cx="11286067" cy="226353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Distribution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endParaRPr lang="sv-SE" altLang="zh-CN" sz="2400" dirty="0"/>
          </a:p>
          <a:p>
            <a:r>
              <a:rPr lang="en-US" altLang="zh-CN" sz="2400" dirty="0"/>
              <a:t>Choose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suitable</a:t>
            </a:r>
            <a:r>
              <a:rPr lang="zh-CN" altLang="en-US" sz="2400" dirty="0"/>
              <a:t> </a:t>
            </a:r>
            <a:r>
              <a:rPr lang="en-US" altLang="zh-CN" sz="2400" dirty="0"/>
              <a:t>test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requirement</a:t>
            </a:r>
            <a:endParaRPr lang="sv-SE" altLang="zh-CN" sz="2400" dirty="0"/>
          </a:p>
          <a:p>
            <a:r>
              <a:rPr lang="en-US" altLang="zh-CN" sz="2400" dirty="0"/>
              <a:t>Calculation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sv-SE" sz="2400" dirty="0"/>
              <a:t>P value: the probability that </a:t>
            </a:r>
            <a:r>
              <a:rPr lang="sv-SE" sz="2400" dirty="0" err="1"/>
              <a:t>null</a:t>
            </a:r>
            <a:r>
              <a:rPr lang="sv-SE" sz="2400" dirty="0"/>
              <a:t> </a:t>
            </a:r>
            <a:r>
              <a:rPr lang="sv-SE" sz="2400" dirty="0" err="1"/>
              <a:t>hyp</a:t>
            </a:r>
            <a:r>
              <a:rPr lang="en-US" altLang="zh-CN" sz="2400" dirty="0"/>
              <a:t>o</a:t>
            </a:r>
            <a:r>
              <a:rPr lang="sv-SE" sz="2400" dirty="0" err="1"/>
              <a:t>thesis</a:t>
            </a:r>
            <a:r>
              <a:rPr lang="sv-SE" sz="2400" dirty="0"/>
              <a:t> is </a:t>
            </a:r>
            <a:r>
              <a:rPr lang="sv-SE" sz="2400" dirty="0" err="1"/>
              <a:t>true</a:t>
            </a:r>
            <a:endParaRPr lang="sv-SE" sz="2400" dirty="0"/>
          </a:p>
          <a:p>
            <a:r>
              <a:rPr lang="en-US" altLang="zh-CN" sz="2400" dirty="0"/>
              <a:t>Reject</a:t>
            </a:r>
            <a:r>
              <a:rPr lang="zh-CN" altLang="en-US" sz="2400" dirty="0"/>
              <a:t> </a:t>
            </a:r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P&lt;0.05,</a:t>
            </a:r>
            <a:r>
              <a:rPr lang="zh-CN" altLang="en-US" sz="2400" dirty="0"/>
              <a:t> </a:t>
            </a:r>
            <a:r>
              <a:rPr lang="en-US" altLang="zh-CN" sz="2400" dirty="0"/>
              <a:t>otherwise</a:t>
            </a:r>
            <a:r>
              <a:rPr lang="zh-CN" altLang="en-US" sz="2400" dirty="0"/>
              <a:t> </a:t>
            </a:r>
            <a:r>
              <a:rPr lang="en-US" altLang="zh-CN" sz="2400" dirty="0"/>
              <a:t>accept</a:t>
            </a:r>
            <a:r>
              <a:rPr lang="zh-CN" altLang="en-US" sz="2400" dirty="0"/>
              <a:t> </a:t>
            </a:r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sv-SE" sz="2400" dirty="0"/>
          </a:p>
        </p:txBody>
      </p:sp>
      <p:sp>
        <p:nvSpPr>
          <p:cNvPr id="4" name="Rectangle 3"/>
          <p:cNvSpPr/>
          <p:nvPr/>
        </p:nvSpPr>
        <p:spPr>
          <a:xfrm>
            <a:off x="1807408" y="5164427"/>
            <a:ext cx="67295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4800" dirty="0">
                <a:solidFill>
                  <a:srgbClr val="FF0000"/>
                </a:solidFill>
              </a:rPr>
              <a:t>Please reject H</a:t>
            </a:r>
            <a:r>
              <a:rPr lang="sv-SE" sz="4000" dirty="0">
                <a:solidFill>
                  <a:srgbClr val="FF0000"/>
                </a:solidFill>
              </a:rPr>
              <a:t>0</a:t>
            </a:r>
            <a:r>
              <a:rPr lang="sv-SE" sz="4800" dirty="0">
                <a:solidFill>
                  <a:srgbClr val="FF0000"/>
                </a:solidFill>
              </a:rPr>
              <a:t> if P&lt;0.05!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97E6-7383-BCB5-288F-6F700DCA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7589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Normal distribution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75" y="1848870"/>
            <a:ext cx="11212629" cy="3017308"/>
          </a:xfrm>
        </p:spPr>
        <p:txBody>
          <a:bodyPr>
            <a:normAutofit/>
          </a:bodyPr>
          <a:lstStyle/>
          <a:p>
            <a:r>
              <a:rPr lang="sv-SE" sz="2400" dirty="0"/>
              <a:t>Shapiro–</a:t>
            </a:r>
            <a:r>
              <a:rPr lang="sv-SE" sz="2400" dirty="0" err="1"/>
              <a:t>Wilk</a:t>
            </a:r>
            <a:r>
              <a:rPr lang="sv-SE" sz="2400" dirty="0"/>
              <a:t> test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H0:  </a:t>
            </a:r>
            <a:r>
              <a:rPr lang="en-US" altLang="zh-CN" sz="2400" dirty="0"/>
              <a:t>T</a:t>
            </a:r>
            <a:r>
              <a:rPr lang="en-US" sz="2400" dirty="0"/>
              <a:t>he samples </a:t>
            </a:r>
            <a:r>
              <a:rPr lang="en-US" altLang="zh-CN" sz="2400" dirty="0"/>
              <a:t>are</a:t>
            </a:r>
            <a:r>
              <a:rPr lang="en-US" sz="2400" dirty="0"/>
              <a:t> from a normally distributed population.</a:t>
            </a:r>
          </a:p>
          <a:p>
            <a:r>
              <a:rPr lang="en-US" sz="2400" dirty="0"/>
              <a:t>H1: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samples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sz="2400" dirty="0"/>
              <a:t>not from a normally distributed population.</a:t>
            </a:r>
            <a:endParaRPr lang="sv-SE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8208"/>
          <a:stretch/>
        </p:blipFill>
        <p:spPr>
          <a:xfrm>
            <a:off x="2635579" y="2519288"/>
            <a:ext cx="2266537" cy="90971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1E878-F048-5F4F-639C-55070264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26</a:t>
            </a:fld>
            <a:endParaRPr lang="sv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83C1D1-8EB0-059F-0A20-ED821C111CFA}"/>
              </a:ext>
            </a:extLst>
          </p:cNvPr>
          <p:cNvSpPr txBox="1"/>
          <p:nvPr/>
        </p:nvSpPr>
        <p:spPr>
          <a:xfrm>
            <a:off x="1114275" y="5009130"/>
            <a:ext cx="8707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Shapiro-wilk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small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sample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size.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P&lt;0.05,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reject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H0,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indicates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distribution.</a:t>
            </a:r>
            <a:r>
              <a:rPr lang="zh-CN" altLang="en-US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sv-SE" sz="1800" b="1" i="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54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Difference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0990"/>
          </a:xfrm>
        </p:spPr>
        <p:txBody>
          <a:bodyPr>
            <a:normAutofit/>
          </a:bodyPr>
          <a:lstStyle/>
          <a:p>
            <a:r>
              <a:rPr lang="sv-SE" sz="3600" dirty="0"/>
              <a:t>Student’s t test</a:t>
            </a:r>
          </a:p>
          <a:p>
            <a:r>
              <a:rPr lang="sv-SE" sz="3600" dirty="0"/>
              <a:t>Wilcoxon rank sum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467A5-9137-C089-3FC3-1F1D34AC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1477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Unpaired student’s t test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51571" y="1538765"/>
            <a:ext cx="11366635" cy="2381818"/>
          </a:xfrm>
        </p:spPr>
        <p:txBody>
          <a:bodyPr>
            <a:normAutofit fontScale="92500" lnSpcReduction="10000"/>
          </a:bodyPr>
          <a:lstStyle/>
          <a:p>
            <a:r>
              <a:rPr lang="sv-SE" dirty="0">
                <a:solidFill>
                  <a:srgbClr val="FF0000"/>
                </a:solidFill>
              </a:rPr>
              <a:t>Parametric method</a:t>
            </a:r>
          </a:p>
          <a:p>
            <a:r>
              <a:rPr lang="sv-SE" dirty="0">
                <a:solidFill>
                  <a:srgbClr val="FF0000"/>
                </a:solidFill>
              </a:rPr>
              <a:t>Normal distribution</a:t>
            </a:r>
          </a:p>
          <a:p>
            <a:endParaRPr lang="sv-SE" dirty="0"/>
          </a:p>
          <a:p>
            <a:pPr marL="0" indent="0">
              <a:buNone/>
            </a:pPr>
            <a:r>
              <a:rPr lang="sv-SE" dirty="0"/>
              <a:t>H0: The mean shannon values are </a:t>
            </a:r>
            <a:r>
              <a:rPr lang="sv-SE" dirty="0">
                <a:solidFill>
                  <a:srgbClr val="FF0000"/>
                </a:solidFill>
              </a:rPr>
              <a:t>equal</a:t>
            </a:r>
            <a:r>
              <a:rPr lang="sv-SE" dirty="0"/>
              <a:t> between two groups.</a:t>
            </a:r>
          </a:p>
          <a:p>
            <a:pPr marL="0" indent="0">
              <a:buNone/>
            </a:pPr>
            <a:r>
              <a:rPr lang="sv-SE" dirty="0"/>
              <a:t>H1: Not equal.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06" y="3920583"/>
            <a:ext cx="3867349" cy="25528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1024E-21F9-120F-5B1D-C7BDE418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3941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Wilcoxon rank sum test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571" y="1538765"/>
            <a:ext cx="11337759" cy="2292090"/>
          </a:xfrm>
        </p:spPr>
        <p:txBody>
          <a:bodyPr>
            <a:normAutofit fontScale="92500" lnSpcReduction="10000"/>
          </a:bodyPr>
          <a:lstStyle/>
          <a:p>
            <a:r>
              <a:rPr lang="sv-SE" dirty="0">
                <a:solidFill>
                  <a:srgbClr val="FF0000"/>
                </a:solidFill>
              </a:rPr>
              <a:t>Non-parametric method</a:t>
            </a:r>
          </a:p>
          <a:p>
            <a:r>
              <a:rPr lang="sv-SE" dirty="0">
                <a:solidFill>
                  <a:srgbClr val="FF0000"/>
                </a:solidFill>
              </a:rPr>
              <a:t>Not require a specific distribution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sv-SE" dirty="0"/>
              <a:t>H0: The median shannon values are equal between two groups</a:t>
            </a:r>
          </a:p>
          <a:p>
            <a:pPr marL="0" indent="0">
              <a:buNone/>
            </a:pPr>
            <a:r>
              <a:rPr lang="sv-SE" dirty="0"/>
              <a:t>H1: Not equal.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4265831"/>
            <a:ext cx="6728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1. Put the values together and rank them based on a increasing order.</a:t>
            </a:r>
          </a:p>
          <a:p>
            <a:r>
              <a:rPr lang="sv-SE" dirty="0"/>
              <a:t>2. Calculate the rank for each value.</a:t>
            </a:r>
          </a:p>
          <a:p>
            <a:r>
              <a:rPr lang="sv-SE" dirty="0"/>
              <a:t>3. Calculate the sum of rank for each group (W1 and W2)</a:t>
            </a:r>
          </a:p>
          <a:p>
            <a:r>
              <a:rPr lang="sv-SE" dirty="0"/>
              <a:t>4. If sample size n1&lt;n2, W=W1; if n1=n2, W=W1 or W2.</a:t>
            </a:r>
          </a:p>
          <a:p>
            <a:endParaRPr lang="sv-S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290CA-C1D4-6F8E-5CBC-03624B0C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29</a:t>
            </a:fld>
            <a:endParaRPr lang="sv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C74FF-DB09-76DC-DCE4-7EF15998886A}"/>
              </a:ext>
            </a:extLst>
          </p:cNvPr>
          <p:cNvSpPr txBox="1"/>
          <p:nvPr/>
        </p:nvSpPr>
        <p:spPr>
          <a:xfrm>
            <a:off x="9982200" y="5920255"/>
            <a:ext cx="210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Go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to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R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for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next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part</a:t>
            </a:r>
            <a:endParaRPr lang="en-S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Main </a:t>
            </a:r>
            <a:r>
              <a:rPr lang="sv-SE" b="1" dirty="0" err="1"/>
              <a:t>contents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spcCol="14400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</a:t>
            </a:r>
            <a:r>
              <a:rPr lang="sv-SE" dirty="0" err="1"/>
              <a:t>icrobiome</a:t>
            </a:r>
            <a:r>
              <a:rPr lang="zh-CN" altLang="en-US" dirty="0"/>
              <a:t> </a:t>
            </a:r>
            <a:r>
              <a:rPr lang="sv-SE" dirty="0" err="1"/>
              <a:t>Diversity</a:t>
            </a:r>
            <a:endParaRPr lang="sv-SE" dirty="0"/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sv-SE" sz="2800" dirty="0" err="1"/>
              <a:t>Alpha</a:t>
            </a:r>
            <a:r>
              <a:rPr lang="sv-SE" sz="2800" dirty="0"/>
              <a:t> </a:t>
            </a:r>
            <a:r>
              <a:rPr lang="sv-SE" sz="2800" dirty="0" err="1"/>
              <a:t>diversity</a:t>
            </a:r>
            <a:endParaRPr lang="sv-SE" sz="2800" dirty="0"/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sv-SE" sz="2800" dirty="0"/>
              <a:t>Beta diversity</a:t>
            </a:r>
          </a:p>
          <a:p>
            <a:pPr>
              <a:lnSpc>
                <a:spcPct val="150000"/>
              </a:lnSpc>
            </a:pP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diversity</a:t>
            </a:r>
            <a:endParaRPr lang="sv-SE" dirty="0"/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sv-SE" sz="2800" dirty="0"/>
              <a:t>Differential </a:t>
            </a:r>
            <a:r>
              <a:rPr lang="sv-SE" sz="2800" dirty="0" err="1"/>
              <a:t>analysis</a:t>
            </a:r>
            <a:endParaRPr lang="sv-SE" sz="2800" dirty="0"/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sv-SE" sz="2800" dirty="0" err="1"/>
              <a:t>Similarity</a:t>
            </a:r>
            <a:r>
              <a:rPr lang="sv-SE" sz="2800" dirty="0"/>
              <a:t> </a:t>
            </a:r>
            <a:r>
              <a:rPr lang="sv-SE" sz="2800" dirty="0" err="1"/>
              <a:t>analysis</a:t>
            </a:r>
            <a:endParaRPr lang="sv-SE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AD42A-DF20-1AE5-13EB-CD8B9B032984}"/>
              </a:ext>
            </a:extLst>
          </p:cNvPr>
          <p:cNvGrpSpPr/>
          <p:nvPr/>
        </p:nvGrpSpPr>
        <p:grpSpPr>
          <a:xfrm>
            <a:off x="2211338" y="6258751"/>
            <a:ext cx="8149544" cy="592085"/>
            <a:chOff x="2211338" y="6258751"/>
            <a:chExt cx="8149544" cy="592085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06378926-85E2-D8FE-6656-1427B9FA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338" y="6258751"/>
              <a:ext cx="624834" cy="589822"/>
            </a:xfrm>
            <a:prstGeom prst="rect">
              <a:avLst/>
            </a:prstGeom>
          </p:spPr>
        </p:pic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CDF85EF-7F54-31CC-4F57-24E21EF10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290"/>
            <a:stretch/>
          </p:blipFill>
          <p:spPr>
            <a:xfrm>
              <a:off x="2968150" y="6348617"/>
              <a:ext cx="1688695" cy="410087"/>
            </a:xfrm>
            <a:prstGeom prst="rect">
              <a:avLst/>
            </a:prstGeom>
          </p:spPr>
        </p:pic>
        <p:pic>
          <p:nvPicPr>
            <p:cNvPr id="7" name="Picture 6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9810D067-355E-1AD2-0663-790907D8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503" y="6383034"/>
              <a:ext cx="2252379" cy="467802"/>
            </a:xfrm>
            <a:prstGeom prst="rect">
              <a:avLst/>
            </a:prstGeom>
          </p:spPr>
        </p:pic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75BC062-025B-F093-7A86-105B0DEA9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334" b="-6486"/>
            <a:stretch/>
          </p:blipFill>
          <p:spPr>
            <a:xfrm>
              <a:off x="4723555" y="6443869"/>
              <a:ext cx="3233394" cy="359769"/>
            </a:xfrm>
            <a:prstGeom prst="rect">
              <a:avLst/>
            </a:prstGeom>
          </p:spPr>
        </p:pic>
      </p:grpSp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073EC82-7FF4-D279-9BBE-06CF28F05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58" y="1545458"/>
            <a:ext cx="5932834" cy="4431506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5234A8F-482C-D141-F5B7-C8A25326E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50" y="3155799"/>
            <a:ext cx="2942706" cy="275454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8E500-0A6C-3A10-591E-03A1F41C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1101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D1CF9-FAF2-951E-DFCD-54EEBD5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6600" dirty="0"/>
              <a:t>Task</a:t>
            </a:r>
            <a:r>
              <a:rPr lang="zh-CN" altLang="en-US" sz="6600" dirty="0"/>
              <a:t> </a:t>
            </a:r>
            <a:r>
              <a:rPr lang="en-US" altLang="zh-CN" sz="6600" dirty="0"/>
              <a:t>3</a:t>
            </a:r>
            <a:endParaRPr lang="en-SE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E7895-B488-6A5B-CF05-7011C759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5072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19" y="641307"/>
            <a:ext cx="10515600" cy="610235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/>
              <a:t>Linear correlation vs non linear correlation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926" y="1536022"/>
            <a:ext cx="5407464" cy="41224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26469" y="5855873"/>
            <a:ext cx="723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rgbClr val="FF0000"/>
                </a:solidFill>
              </a:rPr>
              <a:t>L</a:t>
            </a:r>
            <a:r>
              <a:rPr lang="sv-SE" altLang="zh-CN" sz="2400" dirty="0">
                <a:solidFill>
                  <a:srgbClr val="FF0000"/>
                </a:solidFill>
              </a:rPr>
              <a:t>inear correlation: the </a:t>
            </a:r>
            <a:r>
              <a:rPr lang="en-US" sz="2400" dirty="0">
                <a:solidFill>
                  <a:srgbClr val="FF0000"/>
                </a:solidFill>
              </a:rPr>
              <a:t>ratio of change is constant.</a:t>
            </a:r>
            <a:endParaRPr lang="sv-SE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3D740-47E1-800E-DB0B-3B52BB79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7664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543"/>
            <a:ext cx="10515600" cy="1325563"/>
          </a:xfrm>
        </p:spPr>
        <p:txBody>
          <a:bodyPr/>
          <a:lstStyle/>
          <a:p>
            <a:pPr algn="ctr"/>
            <a:r>
              <a:rPr lang="sv-SE" dirty="0"/>
              <a:t>Linear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0" y="1285801"/>
            <a:ext cx="10515600" cy="4351338"/>
          </a:xfrm>
        </p:spPr>
        <p:txBody>
          <a:bodyPr/>
          <a:lstStyle/>
          <a:p>
            <a:r>
              <a:rPr lang="sv-SE" sz="3200" dirty="0"/>
              <a:t>Pearson correlation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v-SE" sz="2800" dirty="0">
                <a:solidFill>
                  <a:srgbClr val="FF0000"/>
                </a:solidFill>
              </a:rPr>
              <a:t>Normal distribution</a:t>
            </a:r>
          </a:p>
          <a:p>
            <a:r>
              <a:rPr lang="sv-SE" sz="3200" dirty="0"/>
              <a:t>Spearman correlation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v-SE" sz="2800" dirty="0">
                <a:solidFill>
                  <a:srgbClr val="FF0000"/>
                </a:solidFill>
              </a:rPr>
              <a:t>No required distribution</a:t>
            </a:r>
          </a:p>
          <a:p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59" y="2650120"/>
            <a:ext cx="3335698" cy="2615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7471" y="2341256"/>
            <a:ext cx="315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Pearson correlation coefficient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04" y="3803050"/>
            <a:ext cx="5816899" cy="21908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91760" y="1335320"/>
            <a:ext cx="600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The correlation coefficient is equal to 0.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r>
              <a:rPr lang="en-US" sz="2400" dirty="0"/>
              <a:t>: Not equal to 0.</a:t>
            </a:r>
            <a:endParaRPr lang="sv-SE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4B2495-5558-6565-CE01-D6D849DD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32</a:t>
            </a:fld>
            <a:endParaRPr lang="sv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9043C-962B-28B4-9C4D-A730657C0A6D}"/>
              </a:ext>
            </a:extLst>
          </p:cNvPr>
          <p:cNvSpPr txBox="1"/>
          <p:nvPr/>
        </p:nvSpPr>
        <p:spPr>
          <a:xfrm>
            <a:off x="6630463" y="5273469"/>
            <a:ext cx="4189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</a:rPr>
              <a:t>-1≤r ≤1</a:t>
            </a:r>
            <a:r>
              <a:rPr lang="en-US" altLang="zh-CN" sz="1600" dirty="0">
                <a:solidFill>
                  <a:srgbClr val="FF0000"/>
                </a:solidFill>
              </a:rPr>
              <a:t>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higher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absolute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r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value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means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more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correlated.</a:t>
            </a:r>
            <a:r>
              <a:rPr lang="zh-CN" altLang="en-US" sz="1600" dirty="0">
                <a:solidFill>
                  <a:srgbClr val="FF0000"/>
                </a:solidFill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</a:rPr>
              <a:t>r&gt;0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indicates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positively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correlated.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r&lt;0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indicates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negatively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correlated.</a:t>
            </a:r>
            <a:endParaRPr lang="en-US" sz="1600" dirty="0">
              <a:solidFill>
                <a:srgbClr val="FF0000"/>
              </a:solidFill>
            </a:endParaRPr>
          </a:p>
          <a:p>
            <a:endParaRPr lang="sv-SE" sz="16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B7F24-BEDA-168A-4FE8-09009BC24E8A}"/>
              </a:ext>
            </a:extLst>
          </p:cNvPr>
          <p:cNvSpPr txBox="1"/>
          <p:nvPr/>
        </p:nvSpPr>
        <p:spPr>
          <a:xfrm>
            <a:off x="8846152" y="6367125"/>
            <a:ext cx="210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Go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to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R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for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next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part</a:t>
            </a:r>
            <a:endParaRPr lang="en-S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0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0648" y="2282124"/>
            <a:ext cx="2851672" cy="1325563"/>
          </a:xfrm>
        </p:spPr>
        <p:txBody>
          <a:bodyPr>
            <a:normAutofit/>
          </a:bodyPr>
          <a:lstStyle/>
          <a:p>
            <a:r>
              <a:rPr lang="sv-SE" sz="6600" dirty="0"/>
              <a:t>Task </a:t>
            </a:r>
            <a:r>
              <a:rPr lang="en-US" altLang="zh-CN" sz="6600" dirty="0"/>
              <a:t>4</a:t>
            </a:r>
            <a:endParaRPr lang="sv-SE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50AD4-F2BC-7743-2F6E-5397239D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5816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38561" y="206800"/>
            <a:ext cx="10515600" cy="717125"/>
          </a:xfrm>
        </p:spPr>
        <p:txBody>
          <a:bodyPr/>
          <a:lstStyle/>
          <a:p>
            <a:pPr algn="ctr"/>
            <a:r>
              <a:rPr lang="sv-SE" dirty="0"/>
              <a:t>Beta diversity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39148" y="1421115"/>
            <a:ext cx="11817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Beta-diversity </a:t>
            </a:r>
            <a:r>
              <a:rPr lang="en-GB" sz="2400" dirty="0">
                <a:solidFill>
                  <a:srgbClr val="333333"/>
                </a:solidFill>
                <a:latin typeface="Helvetica Neue"/>
              </a:rPr>
              <a:t>is a measure of the similarity or dissimilarity of two communities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Helvetica Neue"/>
              </a:rPr>
              <a:t>Beta-diversity is measured by distance.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33333"/>
              </a:solidFill>
              <a:latin typeface="Helvetica Neue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BDF3E0-946D-6BD6-1AB1-50EA1EFD4143}"/>
              </a:ext>
            </a:extLst>
          </p:cNvPr>
          <p:cNvGrpSpPr/>
          <p:nvPr/>
        </p:nvGrpSpPr>
        <p:grpSpPr>
          <a:xfrm>
            <a:off x="4912401" y="2787812"/>
            <a:ext cx="3448704" cy="3933663"/>
            <a:chOff x="618767" y="2864522"/>
            <a:chExt cx="3448704" cy="39336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5168" y="2864522"/>
              <a:ext cx="1709530" cy="393366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97057" y="3549333"/>
              <a:ext cx="1045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altLang="zh-CN" dirty="0"/>
                <a:t>Sample 1</a:t>
              </a:r>
              <a:endParaRPr lang="sv-SE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63792" y="4603476"/>
              <a:ext cx="1045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altLang="zh-CN" dirty="0"/>
                <a:t>Sample 2</a:t>
              </a:r>
              <a:endParaRPr lang="sv-SE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8835" y="5729765"/>
              <a:ext cx="1045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altLang="zh-CN" dirty="0"/>
                <a:t>Sample 3</a:t>
              </a:r>
              <a:endParaRPr lang="sv-SE" dirty="0"/>
            </a:p>
          </p:txBody>
        </p:sp>
        <p:sp>
          <p:nvSpPr>
            <p:cNvPr id="10" name="Curved Right Arrow 9"/>
            <p:cNvSpPr/>
            <p:nvPr/>
          </p:nvSpPr>
          <p:spPr>
            <a:xfrm>
              <a:off x="652032" y="3733999"/>
              <a:ext cx="384782" cy="109735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25" name="Curved Right Arrow 24"/>
            <p:cNvSpPr/>
            <p:nvPr/>
          </p:nvSpPr>
          <p:spPr>
            <a:xfrm>
              <a:off x="618767" y="4951400"/>
              <a:ext cx="384782" cy="109735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27" name="Curved Left Arrow 26"/>
            <p:cNvSpPr/>
            <p:nvPr/>
          </p:nvSpPr>
          <p:spPr>
            <a:xfrm>
              <a:off x="3481062" y="3645748"/>
              <a:ext cx="586409" cy="1995766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F1A52F-1692-1E60-A455-299CA366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6350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9005E-3795-207F-9C3E-CADEFC57E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352"/>
            <a:ext cx="11135497" cy="827264"/>
          </a:xfrm>
        </p:spPr>
        <p:txBody>
          <a:bodyPr>
            <a:normAutofit/>
          </a:bodyPr>
          <a:lstStyle/>
          <a:p>
            <a:pPr algn="l" fontAlgn="ctr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Euclidean distance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is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the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difference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of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two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points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in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one-dimension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space.</a:t>
            </a: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11AE9-3CF0-401C-4B10-596BD5B7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35</a:t>
            </a:fld>
            <a:endParaRPr lang="sv-S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17261F-0FDB-566C-19DA-8912F911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896" y="112432"/>
            <a:ext cx="10515600" cy="1325563"/>
          </a:xfrm>
        </p:spPr>
        <p:txBody>
          <a:bodyPr/>
          <a:lstStyle/>
          <a:p>
            <a:pPr algn="ctr"/>
            <a:r>
              <a:rPr lang="sv-SE" dirty="0"/>
              <a:t>Beta </a:t>
            </a:r>
            <a:r>
              <a:rPr lang="sv-SE" dirty="0" err="1"/>
              <a:t>diversity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measurement</a:t>
            </a: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0634F-C67F-42C1-79CE-A3D6AC03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81" y="5004241"/>
            <a:ext cx="2785312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C16F42-1396-6B39-6A5C-9765A8153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3" y="4346970"/>
            <a:ext cx="3090446" cy="2596174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8411F5E-65ED-E1B3-2764-B72CBF7CFB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92"/>
          <a:stretch/>
        </p:blipFill>
        <p:spPr>
          <a:xfrm>
            <a:off x="2628937" y="2457736"/>
            <a:ext cx="3064923" cy="157737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98B23A5A-E8B2-FFDF-38E7-D56040674C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34"/>
          <a:stretch/>
        </p:blipFill>
        <p:spPr>
          <a:xfrm>
            <a:off x="6326726" y="3020596"/>
            <a:ext cx="3064924" cy="365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5D277-BDF6-8181-38E2-1EF5817011D4}"/>
              </a:ext>
            </a:extLst>
          </p:cNvPr>
          <p:cNvSpPr txBox="1"/>
          <p:nvPr/>
        </p:nvSpPr>
        <p:spPr>
          <a:xfrm>
            <a:off x="462828" y="496642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Three-dimension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space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60C40-CEBF-85AE-1159-EFF7E0F54A8E}"/>
              </a:ext>
            </a:extLst>
          </p:cNvPr>
          <p:cNvSpPr txBox="1"/>
          <p:nvPr/>
        </p:nvSpPr>
        <p:spPr>
          <a:xfrm>
            <a:off x="643581" y="333245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Two-dimension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space</a:t>
            </a:r>
            <a:endParaRPr lang="en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C4367-9631-0370-C1F4-0E1364E59CCC}"/>
              </a:ext>
            </a:extLst>
          </p:cNvPr>
          <p:cNvSpPr txBox="1"/>
          <p:nvPr/>
        </p:nvSpPr>
        <p:spPr>
          <a:xfrm>
            <a:off x="6326726" y="5676410"/>
            <a:ext cx="5294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Note: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Higher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distance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means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larger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difference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diversity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between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samples</a:t>
            </a:r>
            <a:endParaRPr lang="en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28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2B1D4-42C2-1483-F204-094E4325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36</a:t>
            </a:fld>
            <a:endParaRPr lang="sv-S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4CAAABA-4F31-B474-9DB4-97ACAA7E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78" y="4184783"/>
            <a:ext cx="3083870" cy="1392715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FF0499F8-201D-0A13-6AF7-EA796861C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4"/>
          <a:stretch/>
        </p:blipFill>
        <p:spPr>
          <a:xfrm>
            <a:off x="3141427" y="1879761"/>
            <a:ext cx="4554879" cy="1955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2F517C7-EB87-0A12-D5FF-FC4C4C83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896" y="123721"/>
            <a:ext cx="10515600" cy="1244109"/>
          </a:xfrm>
        </p:spPr>
        <p:txBody>
          <a:bodyPr/>
          <a:lstStyle/>
          <a:p>
            <a:pPr algn="ctr"/>
            <a:r>
              <a:rPr lang="sv-SE" dirty="0"/>
              <a:t>Beta </a:t>
            </a:r>
            <a:r>
              <a:rPr lang="sv-SE" dirty="0" err="1"/>
              <a:t>diversity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measurement</a:t>
            </a:r>
            <a:endParaRPr lang="sv-SE" dirty="0"/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21E6DC74-918D-0C5A-4B37-161B6777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42" y="3782693"/>
            <a:ext cx="3851327" cy="2207982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C854A42-AF82-4092-2CE7-279FFBA97372}"/>
              </a:ext>
            </a:extLst>
          </p:cNvPr>
          <p:cNvSpPr/>
          <p:nvPr/>
        </p:nvSpPr>
        <p:spPr>
          <a:xfrm>
            <a:off x="5230519" y="4776210"/>
            <a:ext cx="376696" cy="367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485EE1-4807-4EC5-1915-D29788CB61DE}"/>
              </a:ext>
            </a:extLst>
          </p:cNvPr>
          <p:cNvSpPr txBox="1"/>
          <p:nvPr/>
        </p:nvSpPr>
        <p:spPr>
          <a:xfrm>
            <a:off x="1634968" y="5990675"/>
            <a:ext cx="9242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Note:</a:t>
            </a:r>
            <a:r>
              <a:rPr lang="zh-CN" alt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Bray–Curtis</a:t>
            </a:r>
            <a:r>
              <a:rPr lang="zh-CN" alt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lang="en-GB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ranges</a:t>
            </a:r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from</a:t>
            </a:r>
            <a:r>
              <a:rPr lang="en-GB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0 and 1</a:t>
            </a:r>
            <a:r>
              <a:rPr lang="en-GB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where 0 means the two sites have the same composition (that is they share all the species), and 1 means the two sites do not share any species.</a:t>
            </a:r>
            <a:endParaRPr lang="en-SE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23F8C-7CD6-4327-DA41-650FA5A5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651" y="1390038"/>
            <a:ext cx="10515600" cy="827264"/>
          </a:xfrm>
        </p:spPr>
        <p:txBody>
          <a:bodyPr>
            <a:normAutofit/>
          </a:bodyPr>
          <a:lstStyle/>
          <a:p>
            <a:pPr algn="l" fontAlgn="ctr"/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Bray-Curtis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distance</a:t>
            </a: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9121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6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3600" dirty="0"/>
              <a:t>Compare beta diversity </a:t>
            </a:r>
            <a:r>
              <a:rPr lang="sv-SE" sz="3600" dirty="0" err="1"/>
              <a:t>between</a:t>
            </a:r>
            <a:r>
              <a:rPr lang="sv-SE" sz="3600" dirty="0"/>
              <a:t> </a:t>
            </a:r>
            <a:r>
              <a:rPr lang="sv-SE" sz="3600" dirty="0" err="1"/>
              <a:t>groups</a:t>
            </a:r>
            <a:br>
              <a:rPr lang="sv-SE" sz="3600" dirty="0"/>
            </a:br>
            <a:endParaRPr lang="sv-S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233" y="1124625"/>
            <a:ext cx="10746705" cy="188693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sv-SE" dirty="0"/>
              <a:t>.</a:t>
            </a:r>
          </a:p>
          <a:p>
            <a:r>
              <a:rPr lang="sv-SE" sz="6000" dirty="0"/>
              <a:t>Permutational multivariate analysis of variance (</a:t>
            </a:r>
            <a:r>
              <a:rPr lang="sv-SE" sz="6000" b="1" dirty="0"/>
              <a:t>PERMANOVA)</a:t>
            </a:r>
            <a:endParaRPr lang="sv-SE" sz="6000" dirty="0"/>
          </a:p>
          <a:p>
            <a:pPr lvl="1"/>
            <a:r>
              <a:rPr lang="sv-SE" sz="6000" dirty="0">
                <a:solidFill>
                  <a:srgbClr val="FF0000"/>
                </a:solidFill>
              </a:rPr>
              <a:t> Non-parametric test</a:t>
            </a:r>
          </a:p>
          <a:p>
            <a:pPr lvl="1"/>
            <a:r>
              <a:rPr lang="sv-SE" sz="6000" dirty="0">
                <a:solidFill>
                  <a:srgbClr val="FF0000"/>
                </a:solidFill>
              </a:rPr>
              <a:t> No required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5158" y="4768974"/>
            <a:ext cx="97105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H0: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GB" dirty="0"/>
              <a:t>average of the within-group distances equal to the average of the between-group distances</a:t>
            </a:r>
            <a:r>
              <a:rPr lang="en-US" altLang="zh-CN" dirty="0"/>
              <a:t>.</a:t>
            </a:r>
          </a:p>
          <a:p>
            <a:pPr algn="just"/>
            <a:r>
              <a:rPr lang="en-US" altLang="zh-CN" dirty="0"/>
              <a:t>H1: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GB" dirty="0"/>
              <a:t>average of the within-group distances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GB" dirty="0"/>
              <a:t>to the average of the between-group distances</a:t>
            </a:r>
            <a:r>
              <a:rPr lang="en-US" altLang="zh-CN" dirty="0"/>
              <a:t>.</a:t>
            </a:r>
          </a:p>
          <a:p>
            <a:pPr algn="just"/>
            <a:endParaRPr lang="sv-SE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7577A-1580-230E-8EBA-BA5FC1B6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37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7FDD9D-2EF8-1D0F-9B2D-AC23A11F7565}"/>
              </a:ext>
            </a:extLst>
          </p:cNvPr>
          <p:cNvGrpSpPr/>
          <p:nvPr/>
        </p:nvGrpSpPr>
        <p:grpSpPr>
          <a:xfrm>
            <a:off x="2281426" y="2721468"/>
            <a:ext cx="6792588" cy="1415064"/>
            <a:chOff x="2264538" y="1622418"/>
            <a:chExt cx="6792588" cy="1415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62FB58-C0D0-2444-036E-718646DE2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4538" y="2102390"/>
              <a:ext cx="3744063" cy="72199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85CE5B-AE8B-C229-6814-7045EA6191CF}"/>
                </a:ext>
              </a:extLst>
            </p:cNvPr>
            <p:cNvSpPr/>
            <p:nvPr/>
          </p:nvSpPr>
          <p:spPr>
            <a:xfrm>
              <a:off x="6273928" y="1622418"/>
              <a:ext cx="2783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D</a:t>
              </a:r>
              <a:r>
                <a:rPr lang="sv-SE" dirty="0" err="1">
                  <a:solidFill>
                    <a:srgbClr val="FF0000"/>
                  </a:solidFill>
                </a:rPr>
                <a:t>ifference</a:t>
              </a:r>
              <a:r>
                <a:rPr lang="sv-SE" dirty="0">
                  <a:solidFill>
                    <a:srgbClr val="FF0000"/>
                  </a:solidFill>
                </a:rPr>
                <a:t> between groups </a:t>
              </a:r>
              <a:endParaRPr lang="sv-SE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A53ABD-9D4A-C2B1-B2D1-53CF8A4D1C1C}"/>
                </a:ext>
              </a:extLst>
            </p:cNvPr>
            <p:cNvCxnSpPr/>
            <p:nvPr/>
          </p:nvCxnSpPr>
          <p:spPr>
            <a:xfrm flipV="1">
              <a:off x="5790882" y="1846022"/>
              <a:ext cx="483046" cy="29145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1E0CB8-4520-4B5B-62B6-35B76421DA3B}"/>
                </a:ext>
              </a:extLst>
            </p:cNvPr>
            <p:cNvSpPr/>
            <p:nvPr/>
          </p:nvSpPr>
          <p:spPr>
            <a:xfrm>
              <a:off x="6406899" y="2668150"/>
              <a:ext cx="21068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rgbClr val="FF0000"/>
                  </a:solidFill>
                </a:rPr>
                <a:t>Individual difference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C0387E-D02E-5039-FFE5-CC9BB028E65F}"/>
                </a:ext>
              </a:extLst>
            </p:cNvPr>
            <p:cNvCxnSpPr/>
            <p:nvPr/>
          </p:nvCxnSpPr>
          <p:spPr>
            <a:xfrm>
              <a:off x="5820847" y="2603717"/>
              <a:ext cx="556086" cy="249099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848D23F-B6F1-D0F2-D6DF-755328E0E3D5}"/>
              </a:ext>
            </a:extLst>
          </p:cNvPr>
          <p:cNvSpPr/>
          <p:nvPr/>
        </p:nvSpPr>
        <p:spPr>
          <a:xfrm>
            <a:off x="684529" y="5762931"/>
            <a:ext cx="10075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p&lt;0.05,</a:t>
            </a:r>
            <a:r>
              <a:rPr lang="zh-CN" altLang="en-US" sz="2000" dirty="0"/>
              <a:t> </a:t>
            </a:r>
            <a:r>
              <a:rPr lang="en-US" altLang="zh-CN" sz="2000" dirty="0"/>
              <a:t>variance</a:t>
            </a:r>
            <a:r>
              <a:rPr lang="sv-SE" sz="2000" dirty="0"/>
              <a:t> between groups is significantly higher than variance </a:t>
            </a:r>
            <a:r>
              <a:rPr lang="sv-SE" sz="2000" dirty="0" err="1"/>
              <a:t>within</a:t>
            </a:r>
            <a:r>
              <a:rPr lang="sv-SE" sz="2000" dirty="0"/>
              <a:t> </a:t>
            </a:r>
            <a:r>
              <a:rPr lang="sv-SE" sz="2000" dirty="0" err="1"/>
              <a:t>groups</a:t>
            </a:r>
            <a:r>
              <a:rPr lang="en-US" altLang="zh-CN" sz="2000" dirty="0"/>
              <a:t>,</a:t>
            </a:r>
            <a:r>
              <a:rPr lang="sv-SE" sz="2000" dirty="0"/>
              <a:t> </a:t>
            </a:r>
            <a:r>
              <a:rPr lang="sv-SE" sz="2000" dirty="0" err="1"/>
              <a:t>there</a:t>
            </a:r>
            <a:r>
              <a:rPr lang="sv-SE" sz="2000" dirty="0"/>
              <a:t> </a:t>
            </a:r>
            <a:r>
              <a:rPr lang="en-US" altLang="zh-CN" sz="2000" dirty="0"/>
              <a:t>is</a:t>
            </a:r>
            <a:r>
              <a:rPr lang="sv-SE" sz="2000" dirty="0"/>
              <a:t> biological difference between two groups.</a:t>
            </a:r>
          </a:p>
        </p:txBody>
      </p:sp>
    </p:spTree>
    <p:extLst>
      <p:ext uri="{BB962C8B-B14F-4D97-AF65-F5344CB8AC3E}">
        <p14:creationId xmlns:p14="http://schemas.microsoft.com/office/powerpoint/2010/main" val="3460299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DE9F1D-B26D-B710-E823-EC51A3DFE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72" y="1098201"/>
            <a:ext cx="8521700" cy="3028099"/>
          </a:xfr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207919" y="3280293"/>
            <a:ext cx="1013874" cy="1406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42674" y="4686300"/>
            <a:ext cx="198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 is the statistic. Higher F value means bigger difference of diversity between groups. </a:t>
            </a:r>
            <a:endParaRPr lang="sv-SE" dirty="0"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2667000" y="3280293"/>
            <a:ext cx="929845" cy="1120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7519" y="4401061"/>
            <a:ext cx="4124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1600" dirty="0"/>
          </a:p>
          <a:p>
            <a:r>
              <a:rPr lang="sv-SE" sz="1600" dirty="0"/>
              <a:t>R</a:t>
            </a:r>
            <a:r>
              <a:rPr lang="sv-SE" sz="1600" baseline="30000" dirty="0"/>
              <a:t>2</a:t>
            </a:r>
            <a:r>
              <a:rPr lang="sv-SE" sz="1600" dirty="0"/>
              <a:t>=</a:t>
            </a:r>
            <a:r>
              <a:rPr lang="en-US" altLang="zh-CN" sz="1600" dirty="0"/>
              <a:t>9.98</a:t>
            </a:r>
            <a:r>
              <a:rPr lang="sv-SE" sz="1600" dirty="0"/>
              <a:t>%: </a:t>
            </a:r>
            <a:r>
              <a:rPr lang="en-GB" sz="1600" dirty="0"/>
              <a:t>9.98% of the variance can be explain</a:t>
            </a:r>
            <a:r>
              <a:rPr lang="en-US" altLang="zh-CN" sz="1600" dirty="0"/>
              <a:t>ed</a:t>
            </a:r>
            <a:r>
              <a:rPr lang="en-GB" sz="1600" dirty="0"/>
              <a:t> by the group difference.</a:t>
            </a:r>
          </a:p>
          <a:p>
            <a:endParaRPr lang="sv-SE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98AF44-AD99-AAF6-39C2-090A53F0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38</a:t>
            </a:fld>
            <a:endParaRPr lang="sv-S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485B01-4B63-7848-AE24-83AAEE663213}"/>
              </a:ext>
            </a:extLst>
          </p:cNvPr>
          <p:cNvCxnSpPr>
            <a:cxnSpLocks/>
          </p:cNvCxnSpPr>
          <p:nvPr/>
        </p:nvCxnSpPr>
        <p:spPr>
          <a:xfrm>
            <a:off x="5097379" y="3000811"/>
            <a:ext cx="2560721" cy="1815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7ED508C-7379-3B44-4A83-F61068DE16EB}"/>
              </a:ext>
            </a:extLst>
          </p:cNvPr>
          <p:cNvSpPr txBox="1"/>
          <p:nvPr/>
        </p:nvSpPr>
        <p:spPr>
          <a:xfrm>
            <a:off x="6983935" y="4933828"/>
            <a:ext cx="43698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dirty="0"/>
              <a:t>P </a:t>
            </a:r>
            <a:r>
              <a:rPr lang="en-US" altLang="zh-CN" sz="1800" dirty="0"/>
              <a:t>&lt;0.01,</a:t>
            </a:r>
            <a:r>
              <a:rPr lang="zh-CN" altLang="en-US" sz="1800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beta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different.</a:t>
            </a:r>
            <a:endParaRPr lang="sv-SE" sz="1800" dirty="0"/>
          </a:p>
          <a:p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599865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E4A9-C501-6410-438E-F37E7552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Homework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023AD-AF60-97D4-0E46-81AB8BF86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1478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whose</a:t>
            </a:r>
            <a:r>
              <a:rPr lang="zh-CN" altLang="en-US" dirty="0"/>
              <a:t> </a:t>
            </a:r>
            <a:r>
              <a:rPr lang="en-US" altLang="zh-CN" dirty="0"/>
              <a:t>relative</a:t>
            </a:r>
            <a:r>
              <a:rPr lang="zh-CN" altLang="en-US" dirty="0"/>
              <a:t> </a:t>
            </a:r>
            <a:r>
              <a:rPr lang="en-US" altLang="zh-CN" dirty="0"/>
              <a:t>abundances</a:t>
            </a:r>
            <a:r>
              <a:rPr lang="zh-CN" altLang="en-US" dirty="0"/>
              <a:t> </a:t>
            </a:r>
            <a:r>
              <a:rPr lang="en-US" altLang="zh-CN" dirty="0"/>
              <a:t>are significantly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disease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normal?</a:t>
            </a:r>
          </a:p>
          <a:p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whose</a:t>
            </a:r>
            <a:r>
              <a:rPr lang="zh-CN" altLang="en-US" dirty="0"/>
              <a:t> </a:t>
            </a:r>
            <a:r>
              <a:rPr lang="en-US" altLang="zh-CN" dirty="0"/>
              <a:t>relative</a:t>
            </a:r>
            <a:r>
              <a:rPr lang="zh-CN" altLang="en-US" dirty="0"/>
              <a:t> </a:t>
            </a:r>
            <a:r>
              <a:rPr lang="en-US" altLang="zh-CN" dirty="0"/>
              <a:t>abundances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correlated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alpha</a:t>
            </a:r>
            <a:r>
              <a:rPr lang="zh-CN" altLang="en-US" dirty="0"/>
              <a:t> </a:t>
            </a:r>
            <a:r>
              <a:rPr lang="en-US" altLang="zh-CN" dirty="0"/>
              <a:t>diversities,</a:t>
            </a:r>
            <a:r>
              <a:rPr lang="zh-CN" altLang="en-US" dirty="0"/>
              <a:t> </a:t>
            </a:r>
            <a:r>
              <a:rPr lang="en-US" altLang="zh-CN" dirty="0"/>
              <a:t>BMI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age?</a:t>
            </a:r>
          </a:p>
          <a:p>
            <a:endParaRPr lang="en-US" altLang="zh-CN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F241-862E-CC3C-5427-DD51BDA3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291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979"/>
            <a:ext cx="10515600" cy="734623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Alpha</a:t>
            </a:r>
            <a:r>
              <a:rPr lang="sv-SE" dirty="0"/>
              <a:t> </a:t>
            </a:r>
            <a:r>
              <a:rPr lang="sv-SE" dirty="0" err="1"/>
              <a:t>Diversity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22" y="1085711"/>
            <a:ext cx="11000106" cy="165648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sv-SE" sz="2400" dirty="0" err="1"/>
              <a:t>Alpha</a:t>
            </a:r>
            <a:r>
              <a:rPr lang="sv-SE" sz="2400" dirty="0"/>
              <a:t> </a:t>
            </a:r>
            <a:r>
              <a:rPr lang="sv-SE" sz="2400" dirty="0" err="1"/>
              <a:t>diversity</a:t>
            </a:r>
            <a:r>
              <a:rPr lang="sv-SE" sz="2400" dirty="0"/>
              <a:t> </a:t>
            </a:r>
            <a:r>
              <a:rPr lang="sv-SE" sz="2400" dirty="0" err="1"/>
              <a:t>characterize</a:t>
            </a:r>
            <a:r>
              <a:rPr lang="en-US" altLang="zh-CN" sz="2400" dirty="0"/>
              <a:t>s</a:t>
            </a:r>
            <a:r>
              <a:rPr lang="sv-SE" sz="2400" dirty="0"/>
              <a:t> the species </a:t>
            </a:r>
            <a:r>
              <a:rPr lang="sv-SE" sz="2400" dirty="0" err="1"/>
              <a:t>richness</a:t>
            </a:r>
            <a:r>
              <a:rPr lang="sv-SE" sz="2400" dirty="0"/>
              <a:t> and</a:t>
            </a:r>
            <a:r>
              <a:rPr lang="en-US" altLang="zh-CN" sz="2400" dirty="0"/>
              <a:t>/or</a:t>
            </a:r>
            <a:r>
              <a:rPr lang="sv-SE" sz="2400" dirty="0"/>
              <a:t> </a:t>
            </a:r>
            <a:r>
              <a:rPr lang="sv-SE" sz="2400" dirty="0" err="1"/>
              <a:t>evenness</a:t>
            </a:r>
            <a:r>
              <a:rPr lang="sv-SE" sz="2400" dirty="0"/>
              <a:t> in a </a:t>
            </a:r>
            <a:r>
              <a:rPr lang="sv-SE" sz="2400" dirty="0" err="1"/>
              <a:t>sample</a:t>
            </a:r>
            <a:r>
              <a:rPr lang="sv-SE" sz="2400" dirty="0"/>
              <a:t> or area. </a:t>
            </a:r>
            <a:r>
              <a:rPr lang="en-US" altLang="zh-CN" sz="2400" dirty="0"/>
              <a:t>Usually,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mathematical</a:t>
            </a:r>
            <a:r>
              <a:rPr lang="zh-CN" altLang="en-US" sz="2400" dirty="0"/>
              <a:t> </a:t>
            </a:r>
            <a:r>
              <a:rPr lang="en-US" altLang="zh-CN" sz="2400" dirty="0"/>
              <a:t>formula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considers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richness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evenness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estimate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alpha</a:t>
            </a:r>
            <a:r>
              <a:rPr lang="zh-CN" altLang="en-US" sz="2400" dirty="0"/>
              <a:t> </a:t>
            </a:r>
            <a:r>
              <a:rPr lang="en-US" altLang="zh-CN" sz="2400" dirty="0"/>
              <a:t>diversity.</a:t>
            </a:r>
            <a:endParaRPr lang="sv-SE" sz="2400" dirty="0"/>
          </a:p>
          <a:p>
            <a:pPr lvl="1">
              <a:lnSpc>
                <a:spcPct val="150000"/>
              </a:lnSpc>
            </a:pPr>
            <a:r>
              <a:rPr lang="sv-SE" sz="2000" dirty="0" err="1">
                <a:solidFill>
                  <a:srgbClr val="FF0000"/>
                </a:solidFill>
              </a:rPr>
              <a:t>Richness</a:t>
            </a:r>
            <a:r>
              <a:rPr lang="sv-SE" sz="2000" dirty="0"/>
              <a:t>: the </a:t>
            </a:r>
            <a:r>
              <a:rPr lang="sv-SE" sz="2000" dirty="0" err="1"/>
              <a:t>number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species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endParaRPr lang="sv-SE" sz="2000" dirty="0"/>
          </a:p>
          <a:p>
            <a:pPr lvl="1"/>
            <a:r>
              <a:rPr lang="sv-SE" sz="2000" dirty="0" err="1">
                <a:solidFill>
                  <a:srgbClr val="FF0000"/>
                </a:solidFill>
              </a:rPr>
              <a:t>Evenness</a:t>
            </a:r>
            <a:r>
              <a:rPr lang="sv-SE" sz="2000" dirty="0"/>
              <a:t>: the distribution </a:t>
            </a:r>
            <a:r>
              <a:rPr lang="sv-SE" sz="2000" dirty="0" err="1"/>
              <a:t>of</a:t>
            </a:r>
            <a:r>
              <a:rPr lang="sv-SE" sz="2000" dirty="0"/>
              <a:t> different species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proportion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species</a:t>
            </a:r>
            <a:endParaRPr lang="sv-SE" sz="2000" dirty="0"/>
          </a:p>
          <a:p>
            <a:pPr lvl="1"/>
            <a:r>
              <a:rPr lang="sv-SE" sz="2000" dirty="0" err="1">
                <a:solidFill>
                  <a:srgbClr val="FF0000"/>
                </a:solidFill>
              </a:rPr>
              <a:t>Within</a:t>
            </a:r>
            <a:r>
              <a:rPr lang="sv-SE" sz="2000" dirty="0">
                <a:solidFill>
                  <a:srgbClr val="FF0000"/>
                </a:solidFill>
              </a:rPr>
              <a:t> a </a:t>
            </a:r>
            <a:r>
              <a:rPr lang="sv-SE" sz="2000" dirty="0" err="1">
                <a:solidFill>
                  <a:srgbClr val="FF0000"/>
                </a:solidFill>
              </a:rPr>
              <a:t>sample</a:t>
            </a:r>
            <a:r>
              <a:rPr lang="sv-SE" sz="2000" dirty="0">
                <a:solidFill>
                  <a:srgbClr val="FF0000"/>
                </a:solidFill>
              </a:rPr>
              <a:t> or area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1734BC4-248E-DD0E-1E23-A690E4C5C3A8}"/>
              </a:ext>
            </a:extLst>
          </p:cNvPr>
          <p:cNvGrpSpPr/>
          <p:nvPr/>
        </p:nvGrpSpPr>
        <p:grpSpPr>
          <a:xfrm>
            <a:off x="1067759" y="3661943"/>
            <a:ext cx="1556473" cy="1399218"/>
            <a:chOff x="619613" y="3592510"/>
            <a:chExt cx="1556473" cy="1399218"/>
          </a:xfrm>
        </p:grpSpPr>
        <p:pic>
          <p:nvPicPr>
            <p:cNvPr id="13" name="Picture 12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1FCE6B3D-7705-4D12-DD80-293D0A6D4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13" t="38089" r="31319" b="56805"/>
            <a:stretch/>
          </p:blipFill>
          <p:spPr>
            <a:xfrm>
              <a:off x="838200" y="4184917"/>
              <a:ext cx="443060" cy="226244"/>
            </a:xfrm>
            <a:prstGeom prst="rect">
              <a:avLst/>
            </a:prstGeom>
          </p:spPr>
        </p:pic>
        <p:pic>
          <p:nvPicPr>
            <p:cNvPr id="22" name="Picture 21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39F6F62B-98FB-8523-BBF2-47969F874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75" t="47707" r="16733" b="42006"/>
            <a:stretch/>
          </p:blipFill>
          <p:spPr>
            <a:xfrm>
              <a:off x="1142230" y="3592510"/>
              <a:ext cx="521613" cy="455900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28" name="Picture 27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9A166D33-CFFD-FD76-89C5-C1BF6DF63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1464128" y="4068534"/>
              <a:ext cx="522617" cy="455899"/>
            </a:xfrm>
            <a:prstGeom prst="rect">
              <a:avLst/>
            </a:prstGeom>
          </p:spPr>
        </p:pic>
        <p:pic>
          <p:nvPicPr>
            <p:cNvPr id="30" name="Picture 2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7F7E9050-F2A5-4770-4758-203A9B5DE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619613" y="4535829"/>
              <a:ext cx="522617" cy="455899"/>
            </a:xfrm>
            <a:prstGeom prst="rect">
              <a:avLst/>
            </a:prstGeom>
          </p:spPr>
        </p:pic>
        <p:pic>
          <p:nvPicPr>
            <p:cNvPr id="31" name="Picture 30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90ADE94E-FC96-C305-C1AE-196035BB8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1126534" y="4535829"/>
              <a:ext cx="522617" cy="455899"/>
            </a:xfrm>
            <a:prstGeom prst="rect">
              <a:avLst/>
            </a:prstGeom>
          </p:spPr>
        </p:pic>
        <p:pic>
          <p:nvPicPr>
            <p:cNvPr id="32" name="Picture 31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0E1CD91B-25BB-5F69-7CC3-1C5A069CA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1653469" y="4535829"/>
              <a:ext cx="522617" cy="455899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0C8F1DE-AC89-DC22-1BD3-419C3966A011}"/>
              </a:ext>
            </a:extLst>
          </p:cNvPr>
          <p:cNvGrpSpPr/>
          <p:nvPr/>
        </p:nvGrpSpPr>
        <p:grpSpPr>
          <a:xfrm>
            <a:off x="3823121" y="3669356"/>
            <a:ext cx="1133055" cy="1391805"/>
            <a:chOff x="2655248" y="3599879"/>
            <a:chExt cx="1133055" cy="1391805"/>
          </a:xfrm>
        </p:grpSpPr>
        <p:pic>
          <p:nvPicPr>
            <p:cNvPr id="33" name="Picture 32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3EF219F8-D42D-6C47-9E25-D48F4DEA6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75" t="47707" r="16733" b="42006"/>
            <a:stretch/>
          </p:blipFill>
          <p:spPr>
            <a:xfrm>
              <a:off x="2717209" y="3599879"/>
              <a:ext cx="521613" cy="455900"/>
            </a:xfrm>
            <a:prstGeom prst="rect">
              <a:avLst/>
            </a:prstGeom>
          </p:spPr>
        </p:pic>
        <p:pic>
          <p:nvPicPr>
            <p:cNvPr id="34" name="Picture 33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A582EC8D-BBB0-21D7-F19B-D67567652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75" t="47707" r="16733" b="42006"/>
            <a:stretch/>
          </p:blipFill>
          <p:spPr>
            <a:xfrm>
              <a:off x="3245710" y="3599879"/>
              <a:ext cx="521613" cy="455900"/>
            </a:xfrm>
            <a:prstGeom prst="rect">
              <a:avLst/>
            </a:prstGeom>
          </p:spPr>
        </p:pic>
        <p:pic>
          <p:nvPicPr>
            <p:cNvPr id="35" name="Picture 34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8AF90449-4E46-5705-1775-F577DD9DB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13" t="38089" r="31319" b="56805"/>
            <a:stretch/>
          </p:blipFill>
          <p:spPr>
            <a:xfrm>
              <a:off x="2694573" y="4194464"/>
              <a:ext cx="443060" cy="226244"/>
            </a:xfrm>
            <a:prstGeom prst="rect">
              <a:avLst/>
            </a:prstGeom>
          </p:spPr>
        </p:pic>
        <p:pic>
          <p:nvPicPr>
            <p:cNvPr id="36" name="Picture 35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CD1BAEA3-D3C1-1F22-5659-369DFB9C1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13" t="38089" r="31319" b="56805"/>
            <a:stretch/>
          </p:blipFill>
          <p:spPr>
            <a:xfrm>
              <a:off x="3229993" y="4194464"/>
              <a:ext cx="443060" cy="226244"/>
            </a:xfrm>
            <a:prstGeom prst="rect">
              <a:avLst/>
            </a:prstGeom>
          </p:spPr>
        </p:pic>
        <p:pic>
          <p:nvPicPr>
            <p:cNvPr id="37" name="Picture 36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01A77075-FFBB-746F-9067-EFB53365E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2655248" y="4535785"/>
              <a:ext cx="522617" cy="455899"/>
            </a:xfrm>
            <a:prstGeom prst="rect">
              <a:avLst/>
            </a:prstGeom>
          </p:spPr>
        </p:pic>
        <p:pic>
          <p:nvPicPr>
            <p:cNvPr id="38" name="Picture 37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A134769D-1EBC-24BB-06B2-0B4F3E038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3265686" y="4535785"/>
              <a:ext cx="522617" cy="455899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446517-FA55-54BD-228A-64A40ED5D8F7}"/>
              </a:ext>
            </a:extLst>
          </p:cNvPr>
          <p:cNvGrpSpPr/>
          <p:nvPr/>
        </p:nvGrpSpPr>
        <p:grpSpPr>
          <a:xfrm>
            <a:off x="5894461" y="3064502"/>
            <a:ext cx="2510511" cy="2062648"/>
            <a:chOff x="4569525" y="2940260"/>
            <a:chExt cx="2510511" cy="2062648"/>
          </a:xfrm>
        </p:grpSpPr>
        <p:pic>
          <p:nvPicPr>
            <p:cNvPr id="16" name="Picture 15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C2A20CC1-C052-3CE3-6699-9DAE7F802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78" t="37451" r="20554" b="54084"/>
            <a:stretch/>
          </p:blipFill>
          <p:spPr>
            <a:xfrm>
              <a:off x="6185196" y="3724976"/>
              <a:ext cx="443060" cy="375106"/>
            </a:xfrm>
            <a:prstGeom prst="rect">
              <a:avLst/>
            </a:prstGeom>
          </p:spPr>
        </p:pic>
        <p:pic>
          <p:nvPicPr>
            <p:cNvPr id="20" name="Picture 1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A45B8A47-C590-DDCD-2BAE-DC99923B2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19" t="37451" r="5102" b="52261"/>
            <a:stretch/>
          </p:blipFill>
          <p:spPr>
            <a:xfrm>
              <a:off x="5141981" y="3240795"/>
              <a:ext cx="491204" cy="455900"/>
            </a:xfrm>
            <a:prstGeom prst="rect">
              <a:avLst/>
            </a:prstGeom>
          </p:spPr>
        </p:pic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AB201B92-1F1F-AA86-8037-C5452A95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482" y="3250580"/>
              <a:ext cx="615328" cy="406910"/>
            </a:xfrm>
            <a:prstGeom prst="rect">
              <a:avLst/>
            </a:prstGeom>
          </p:spPr>
        </p:pic>
        <p:pic>
          <p:nvPicPr>
            <p:cNvPr id="39" name="Picture 38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62E10382-9C16-2B3E-4E5B-8D220900E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13" t="38089" r="31319" b="56805"/>
            <a:stretch/>
          </p:blipFill>
          <p:spPr>
            <a:xfrm>
              <a:off x="5006027" y="3821348"/>
              <a:ext cx="443060" cy="226244"/>
            </a:xfrm>
            <a:prstGeom prst="rect">
              <a:avLst/>
            </a:prstGeom>
          </p:spPr>
        </p:pic>
        <p:pic>
          <p:nvPicPr>
            <p:cNvPr id="40" name="Picture 3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287558A6-DCE9-4577-AFA6-66EE63FBE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75" t="47707" r="16733" b="42006"/>
            <a:stretch/>
          </p:blipFill>
          <p:spPr>
            <a:xfrm>
              <a:off x="5589636" y="3669772"/>
              <a:ext cx="521613" cy="455900"/>
            </a:xfrm>
            <a:prstGeom prst="rect">
              <a:avLst/>
            </a:prstGeom>
          </p:spPr>
        </p:pic>
        <p:pic>
          <p:nvPicPr>
            <p:cNvPr id="41" name="Picture 40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728746D9-CD3B-09EC-6DB1-2918BA465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4849114" y="4134275"/>
              <a:ext cx="522617" cy="455899"/>
            </a:xfrm>
            <a:prstGeom prst="rect">
              <a:avLst/>
            </a:prstGeom>
          </p:spPr>
        </p:pic>
        <p:pic>
          <p:nvPicPr>
            <p:cNvPr id="42" name="Picture 41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7A3C1FF9-B07F-8D41-5EF8-1ADD28376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5336654" y="4134275"/>
              <a:ext cx="522617" cy="455899"/>
            </a:xfrm>
            <a:prstGeom prst="rect">
              <a:avLst/>
            </a:prstGeom>
          </p:spPr>
        </p:pic>
        <p:pic>
          <p:nvPicPr>
            <p:cNvPr id="43" name="Picture 42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40A21B90-36F9-CA2B-58D0-4AAB18B45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5824194" y="4134275"/>
              <a:ext cx="522617" cy="455899"/>
            </a:xfrm>
            <a:prstGeom prst="rect">
              <a:avLst/>
            </a:prstGeom>
          </p:spPr>
        </p:pic>
        <p:pic>
          <p:nvPicPr>
            <p:cNvPr id="44" name="Picture 43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95437018-8BBF-51AF-C329-8DDBFC9F7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6311734" y="4134275"/>
              <a:ext cx="522617" cy="455899"/>
            </a:xfrm>
            <a:prstGeom prst="rect">
              <a:avLst/>
            </a:prstGeom>
          </p:spPr>
        </p:pic>
        <p:pic>
          <p:nvPicPr>
            <p:cNvPr id="45" name="Picture 44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3CB6862F-55E6-4606-D24B-9D70A9120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4569525" y="4547009"/>
              <a:ext cx="522617" cy="455899"/>
            </a:xfrm>
            <a:prstGeom prst="rect">
              <a:avLst/>
            </a:prstGeom>
          </p:spPr>
        </p:pic>
        <p:pic>
          <p:nvPicPr>
            <p:cNvPr id="46" name="Picture 45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F8E4F697-7EB3-16DD-F490-AB7E464D3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5066499" y="4547009"/>
              <a:ext cx="522617" cy="455899"/>
            </a:xfrm>
            <a:prstGeom prst="rect">
              <a:avLst/>
            </a:prstGeom>
          </p:spPr>
        </p:pic>
        <p:pic>
          <p:nvPicPr>
            <p:cNvPr id="47" name="Picture 46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F1366543-53AF-EAC3-97BA-5F3693CF1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5563473" y="4547009"/>
              <a:ext cx="522617" cy="455899"/>
            </a:xfrm>
            <a:prstGeom prst="rect">
              <a:avLst/>
            </a:prstGeom>
          </p:spPr>
        </p:pic>
        <p:pic>
          <p:nvPicPr>
            <p:cNvPr id="48" name="Picture 47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33915944-204B-2D1C-B30F-7FB94E89D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6060447" y="4547009"/>
              <a:ext cx="522617" cy="455899"/>
            </a:xfrm>
            <a:prstGeom prst="rect">
              <a:avLst/>
            </a:prstGeom>
          </p:spPr>
        </p:pic>
        <p:pic>
          <p:nvPicPr>
            <p:cNvPr id="49" name="Picture 48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E4C00D9C-8976-B35D-3A62-103131B41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6557419" y="4547009"/>
              <a:ext cx="522617" cy="45589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D5A3DE1-69A3-BD82-532C-80D18C93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330" y="2940260"/>
              <a:ext cx="846455" cy="299786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26A70A-B084-CB04-3A32-51266C76DD5A}"/>
              </a:ext>
            </a:extLst>
          </p:cNvPr>
          <p:cNvGrpSpPr/>
          <p:nvPr/>
        </p:nvGrpSpPr>
        <p:grpSpPr>
          <a:xfrm>
            <a:off x="9535281" y="3186915"/>
            <a:ext cx="2194747" cy="1874246"/>
            <a:chOff x="7422018" y="3232807"/>
            <a:chExt cx="2194747" cy="187424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365443A-72FB-90C4-3E1A-FB4152DA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971" y="3232807"/>
              <a:ext cx="846455" cy="29978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156E9A-C24D-C51D-7A3A-D98887D20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348" y="3232807"/>
              <a:ext cx="846455" cy="299786"/>
            </a:xfrm>
            <a:prstGeom prst="rect">
              <a:avLst/>
            </a:prstGeom>
          </p:spPr>
        </p:pic>
        <p:pic>
          <p:nvPicPr>
            <p:cNvPr id="54" name="Picture 53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98C6AE57-30AD-E1AB-44AA-921294DD4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19" t="37451" r="5102" b="52261"/>
            <a:stretch/>
          </p:blipFill>
          <p:spPr>
            <a:xfrm>
              <a:off x="7457795" y="3569038"/>
              <a:ext cx="491204" cy="455900"/>
            </a:xfrm>
            <a:prstGeom prst="rect">
              <a:avLst/>
            </a:prstGeom>
          </p:spPr>
        </p:pic>
        <p:pic>
          <p:nvPicPr>
            <p:cNvPr id="55" name="Picture 54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BC514EEF-4891-119B-4DD7-A0508CFA9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19" t="37451" r="5102" b="52261"/>
            <a:stretch/>
          </p:blipFill>
          <p:spPr>
            <a:xfrm>
              <a:off x="7904692" y="3569038"/>
              <a:ext cx="491204" cy="455900"/>
            </a:xfrm>
            <a:prstGeom prst="rect">
              <a:avLst/>
            </a:prstGeom>
          </p:spPr>
        </p:pic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0E2577B5-EB39-0805-2417-67E1E995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050" y="3633425"/>
              <a:ext cx="615328" cy="406910"/>
            </a:xfrm>
            <a:prstGeom prst="rect">
              <a:avLst/>
            </a:prstGeom>
          </p:spPr>
        </p:pic>
        <p:pic>
          <p:nvPicPr>
            <p:cNvPr id="57" name="Picture 56" descr="Icon&#10;&#10;Description automatically generated">
              <a:extLst>
                <a:ext uri="{FF2B5EF4-FFF2-40B4-BE49-F238E27FC236}">
                  <a16:creationId xmlns:a16="http://schemas.microsoft.com/office/drawing/2014/main" id="{ADBC46DA-B2C5-0136-7BC4-43F445ECC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437" y="3633425"/>
              <a:ext cx="615328" cy="406910"/>
            </a:xfrm>
            <a:prstGeom prst="rect">
              <a:avLst/>
            </a:prstGeom>
          </p:spPr>
        </p:pic>
        <p:pic>
          <p:nvPicPr>
            <p:cNvPr id="58" name="Picture 57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E61C320A-6078-BD11-CB83-C940BD698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78" t="37451" r="20554" b="54084"/>
            <a:stretch/>
          </p:blipFill>
          <p:spPr>
            <a:xfrm>
              <a:off x="8464791" y="4684339"/>
              <a:ext cx="443060" cy="375106"/>
            </a:xfrm>
            <a:prstGeom prst="rect">
              <a:avLst/>
            </a:prstGeom>
          </p:spPr>
        </p:pic>
        <p:pic>
          <p:nvPicPr>
            <p:cNvPr id="59" name="Picture 58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F7ACB507-384F-E2E5-E0AC-ABC9D3589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78" t="37451" r="20554" b="54084"/>
            <a:stretch/>
          </p:blipFill>
          <p:spPr>
            <a:xfrm>
              <a:off x="9070010" y="4684339"/>
              <a:ext cx="443060" cy="375106"/>
            </a:xfrm>
            <a:prstGeom prst="rect">
              <a:avLst/>
            </a:prstGeom>
          </p:spPr>
        </p:pic>
        <p:pic>
          <p:nvPicPr>
            <p:cNvPr id="60" name="Picture 5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B59F0FBC-B0B2-C4BE-0D0A-0D9171BC4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7422018" y="4651154"/>
              <a:ext cx="522617" cy="455899"/>
            </a:xfrm>
            <a:prstGeom prst="rect">
              <a:avLst/>
            </a:prstGeom>
          </p:spPr>
        </p:pic>
        <p:pic>
          <p:nvPicPr>
            <p:cNvPr id="61" name="Picture 60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9474B6DF-61F8-F74F-5501-A7E0C35C3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8" t="42990" r="33543" b="48288"/>
            <a:stretch/>
          </p:blipFill>
          <p:spPr>
            <a:xfrm>
              <a:off x="8008041" y="4651154"/>
              <a:ext cx="522617" cy="455899"/>
            </a:xfrm>
            <a:prstGeom prst="rect">
              <a:avLst/>
            </a:prstGeom>
          </p:spPr>
        </p:pic>
        <p:pic>
          <p:nvPicPr>
            <p:cNvPr id="62" name="Picture 61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9E749643-B5C1-A636-38BD-64B5ED02C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75" t="47707" r="16733" b="42006"/>
            <a:stretch/>
          </p:blipFill>
          <p:spPr>
            <a:xfrm>
              <a:off x="7425366" y="4127719"/>
              <a:ext cx="521613" cy="455900"/>
            </a:xfrm>
            <a:prstGeom prst="rect">
              <a:avLst/>
            </a:prstGeom>
          </p:spPr>
        </p:pic>
        <p:pic>
          <p:nvPicPr>
            <p:cNvPr id="63" name="Picture 62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E0C0D831-DCD7-3071-A1DB-4EB7FE422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75" t="47707" r="16733" b="42006"/>
            <a:stretch/>
          </p:blipFill>
          <p:spPr>
            <a:xfrm>
              <a:off x="7950747" y="4127719"/>
              <a:ext cx="521613" cy="455900"/>
            </a:xfrm>
            <a:prstGeom prst="rect">
              <a:avLst/>
            </a:prstGeom>
          </p:spPr>
        </p:pic>
        <p:pic>
          <p:nvPicPr>
            <p:cNvPr id="64" name="Picture 63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E05CF213-BE9A-B0DB-D37F-920E5F821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13" t="38089" r="31319" b="56805"/>
            <a:stretch/>
          </p:blipFill>
          <p:spPr>
            <a:xfrm>
              <a:off x="8493070" y="4211771"/>
              <a:ext cx="443060" cy="226244"/>
            </a:xfrm>
            <a:prstGeom prst="rect">
              <a:avLst/>
            </a:prstGeom>
          </p:spPr>
        </p:pic>
        <p:pic>
          <p:nvPicPr>
            <p:cNvPr id="65" name="Picture 64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A7E1C031-C4A3-45CE-4FEA-A3072FF63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13" t="38089" r="31319" b="56805"/>
            <a:stretch/>
          </p:blipFill>
          <p:spPr>
            <a:xfrm>
              <a:off x="9024967" y="4211771"/>
              <a:ext cx="443060" cy="226244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8EC49CC-26DA-3FA0-7ACD-9383C97FC818}"/>
              </a:ext>
            </a:extLst>
          </p:cNvPr>
          <p:cNvSpPr txBox="1"/>
          <p:nvPr/>
        </p:nvSpPr>
        <p:spPr>
          <a:xfrm>
            <a:off x="1386943" y="3222574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Sample</a:t>
            </a:r>
            <a:r>
              <a:rPr lang="zh-CN" altLang="en-US" sz="1200" dirty="0"/>
              <a:t> </a:t>
            </a:r>
            <a:r>
              <a:rPr lang="en-US" altLang="zh-CN" sz="1200" dirty="0"/>
              <a:t>1</a:t>
            </a:r>
            <a:endParaRPr lang="en-SE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D41DEA-A647-AA16-DE21-66B287A2DE1E}"/>
              </a:ext>
            </a:extLst>
          </p:cNvPr>
          <p:cNvSpPr txBox="1"/>
          <p:nvPr/>
        </p:nvSpPr>
        <p:spPr>
          <a:xfrm>
            <a:off x="3961889" y="3222574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Sample</a:t>
            </a:r>
            <a:r>
              <a:rPr lang="zh-CN" altLang="en-US" sz="1200" dirty="0"/>
              <a:t> </a:t>
            </a:r>
            <a:r>
              <a:rPr lang="en-US" altLang="zh-CN" sz="1200" dirty="0"/>
              <a:t>2</a:t>
            </a:r>
            <a:endParaRPr lang="en-SE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25F348-8257-5C26-1262-CD380A86D620}"/>
              </a:ext>
            </a:extLst>
          </p:cNvPr>
          <p:cNvSpPr txBox="1"/>
          <p:nvPr/>
        </p:nvSpPr>
        <p:spPr>
          <a:xfrm>
            <a:off x="6664663" y="2732997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Sample</a:t>
            </a:r>
            <a:r>
              <a:rPr lang="zh-CN" altLang="en-US" sz="1200" dirty="0"/>
              <a:t> </a:t>
            </a:r>
            <a:r>
              <a:rPr lang="en-US" altLang="zh-CN" sz="1200" dirty="0"/>
              <a:t>3</a:t>
            </a:r>
            <a:endParaRPr lang="en-SE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E0B4D1-0E5B-D7C4-2403-9FF2F5F0E2B9}"/>
              </a:ext>
            </a:extLst>
          </p:cNvPr>
          <p:cNvSpPr txBox="1"/>
          <p:nvPr/>
        </p:nvSpPr>
        <p:spPr>
          <a:xfrm>
            <a:off x="10272701" y="2732997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Sample</a:t>
            </a:r>
            <a:r>
              <a:rPr lang="zh-CN" altLang="en-US" sz="1200" dirty="0"/>
              <a:t> </a:t>
            </a:r>
            <a:r>
              <a:rPr lang="en-US" altLang="zh-CN" sz="1200" dirty="0"/>
              <a:t>4</a:t>
            </a:r>
            <a:endParaRPr lang="en-SE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2F13E6-6D9A-F93F-D947-E0C46E8A7603}"/>
              </a:ext>
            </a:extLst>
          </p:cNvPr>
          <p:cNvSpPr txBox="1"/>
          <p:nvPr/>
        </p:nvSpPr>
        <p:spPr>
          <a:xfrm>
            <a:off x="857447" y="5254249"/>
            <a:ext cx="22621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Type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species: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3</a:t>
            </a:r>
          </a:p>
          <a:p>
            <a:r>
              <a:rPr lang="en-US" altLang="zh-CN" sz="1400" dirty="0"/>
              <a:t>Lots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common</a:t>
            </a:r>
            <a:r>
              <a:rPr lang="zh-CN" altLang="en-US" sz="1400" dirty="0"/>
              <a:t> </a:t>
            </a:r>
            <a:r>
              <a:rPr lang="en-US" altLang="zh-CN" sz="1400" dirty="0"/>
              <a:t>types</a:t>
            </a:r>
          </a:p>
          <a:p>
            <a:r>
              <a:rPr lang="en-US" altLang="zh-CN" sz="1400" dirty="0"/>
              <a:t>Few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rare</a:t>
            </a:r>
            <a:r>
              <a:rPr lang="zh-CN" altLang="en-US" sz="1400" dirty="0"/>
              <a:t> </a:t>
            </a:r>
            <a:r>
              <a:rPr lang="en-US" altLang="zh-CN" sz="1400" dirty="0"/>
              <a:t>types</a:t>
            </a:r>
          </a:p>
          <a:p>
            <a:endParaRPr lang="en-US" altLang="zh-CN" sz="1400" dirty="0"/>
          </a:p>
          <a:p>
            <a:r>
              <a:rPr lang="en-US" altLang="zh-CN" sz="1400" b="1" dirty="0"/>
              <a:t>Low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richness;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evenness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4258398-8C90-66B7-1FB0-F2ECA5874921}"/>
              </a:ext>
            </a:extLst>
          </p:cNvPr>
          <p:cNvSpPr txBox="1"/>
          <p:nvPr/>
        </p:nvSpPr>
        <p:spPr>
          <a:xfrm>
            <a:off x="3642033" y="5254249"/>
            <a:ext cx="2297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Type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species: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3</a:t>
            </a:r>
          </a:p>
          <a:p>
            <a:r>
              <a:rPr lang="en-US" altLang="zh-CN" sz="1400" dirty="0"/>
              <a:t>Similar</a:t>
            </a:r>
            <a:r>
              <a:rPr lang="zh-CN" altLang="en-US" sz="1400" dirty="0"/>
              <a:t> </a:t>
            </a:r>
            <a:r>
              <a:rPr lang="en-US" altLang="zh-CN" sz="1400" dirty="0"/>
              <a:t>abundance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each</a:t>
            </a:r>
            <a:r>
              <a:rPr lang="zh-CN" altLang="en-US" sz="1400" dirty="0"/>
              <a:t> </a:t>
            </a:r>
            <a:r>
              <a:rPr lang="en-US" altLang="zh-CN" sz="1400" dirty="0"/>
              <a:t>type</a:t>
            </a:r>
          </a:p>
          <a:p>
            <a:endParaRPr lang="en-US" altLang="zh-CN" sz="1400" dirty="0"/>
          </a:p>
          <a:p>
            <a:r>
              <a:rPr lang="en-US" altLang="zh-CN" sz="1400" b="1" dirty="0"/>
              <a:t>Low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richness;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High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evenness</a:t>
            </a:r>
          </a:p>
          <a:p>
            <a:endParaRPr lang="en-SE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49C3B7-BDB0-8F83-7B55-D038CBF1D1E1}"/>
              </a:ext>
            </a:extLst>
          </p:cNvPr>
          <p:cNvSpPr txBox="1"/>
          <p:nvPr/>
        </p:nvSpPr>
        <p:spPr>
          <a:xfrm>
            <a:off x="6309783" y="5254249"/>
            <a:ext cx="2297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Type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species: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7</a:t>
            </a:r>
          </a:p>
          <a:p>
            <a:r>
              <a:rPr lang="en-US" altLang="zh-CN" sz="1400" dirty="0"/>
              <a:t>Lots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common</a:t>
            </a:r>
            <a:r>
              <a:rPr lang="zh-CN" altLang="en-US" sz="1400" dirty="0"/>
              <a:t> </a:t>
            </a:r>
            <a:r>
              <a:rPr lang="en-US" altLang="zh-CN" sz="1400" dirty="0"/>
              <a:t>types</a:t>
            </a:r>
          </a:p>
          <a:p>
            <a:r>
              <a:rPr lang="en-US" altLang="zh-CN" sz="1400" dirty="0"/>
              <a:t>Few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rare</a:t>
            </a:r>
            <a:r>
              <a:rPr lang="zh-CN" altLang="en-US" sz="1400" dirty="0"/>
              <a:t> </a:t>
            </a:r>
            <a:r>
              <a:rPr lang="en-US" altLang="zh-CN" sz="1400" dirty="0"/>
              <a:t>types</a:t>
            </a:r>
          </a:p>
          <a:p>
            <a:endParaRPr lang="en-US" altLang="zh-CN" sz="1400" dirty="0"/>
          </a:p>
          <a:p>
            <a:r>
              <a:rPr lang="en-US" altLang="zh-CN" sz="1400" b="1" dirty="0"/>
              <a:t>High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richness;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evenness</a:t>
            </a:r>
          </a:p>
          <a:p>
            <a:endParaRPr lang="en-SE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91D89D9-1AF9-C017-1EDD-C16AC4C7347B}"/>
              </a:ext>
            </a:extLst>
          </p:cNvPr>
          <p:cNvSpPr txBox="1"/>
          <p:nvPr/>
        </p:nvSpPr>
        <p:spPr>
          <a:xfrm>
            <a:off x="9489597" y="5241060"/>
            <a:ext cx="23333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Type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species: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7</a:t>
            </a:r>
          </a:p>
          <a:p>
            <a:r>
              <a:rPr lang="en-US" altLang="zh-CN" sz="1400" dirty="0"/>
              <a:t>Similar</a:t>
            </a:r>
            <a:r>
              <a:rPr lang="zh-CN" altLang="en-US" sz="1400" dirty="0"/>
              <a:t> </a:t>
            </a:r>
            <a:r>
              <a:rPr lang="en-US" altLang="zh-CN" sz="1400" dirty="0"/>
              <a:t>abundance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each</a:t>
            </a:r>
            <a:r>
              <a:rPr lang="zh-CN" altLang="en-US" sz="1400" dirty="0"/>
              <a:t> </a:t>
            </a:r>
            <a:r>
              <a:rPr lang="en-US" altLang="zh-CN" sz="1400" dirty="0"/>
              <a:t>type</a:t>
            </a:r>
          </a:p>
          <a:p>
            <a:endParaRPr lang="en-US" altLang="zh-CN" sz="1400" dirty="0"/>
          </a:p>
          <a:p>
            <a:r>
              <a:rPr lang="en-US" altLang="zh-CN" sz="1400" b="1" dirty="0"/>
              <a:t>High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richness;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High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evenness</a:t>
            </a:r>
          </a:p>
          <a:p>
            <a:endParaRPr lang="en-SE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85127-AA66-6BDC-8A26-3493F980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806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3D87-38D9-5764-B64D-5D7D74044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775" y="2382884"/>
            <a:ext cx="4820323" cy="1898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7200" dirty="0"/>
              <a:t>Thank</a:t>
            </a:r>
            <a:r>
              <a:rPr lang="zh-CN" altLang="en-US" sz="7200" dirty="0"/>
              <a:t> </a:t>
            </a:r>
            <a:r>
              <a:rPr lang="en-US" altLang="zh-CN" sz="7200" dirty="0"/>
              <a:t>you</a:t>
            </a:r>
            <a:r>
              <a:rPr lang="zh-CN" altLang="en-US" sz="7200" dirty="0"/>
              <a:t> </a:t>
            </a:r>
            <a:r>
              <a:rPr lang="en-US" altLang="zh-CN" sz="7200" dirty="0"/>
              <a:t>!</a:t>
            </a:r>
            <a:endParaRPr lang="en-SE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CC703-7E11-3CEC-E6EC-7E365342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3537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C7BC-4ECE-3915-7FB4-FDB675CC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Alpha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E5984-218F-76F6-FE2F-BEA7E4B4F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SE" dirty="0"/>
              <a:t>Richness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GB" dirty="0"/>
              <a:t>O</a:t>
            </a:r>
            <a:r>
              <a:rPr lang="en-SE" dirty="0"/>
              <a:t>bserved species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SE" dirty="0"/>
              <a:t>Chao 1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SE" dirty="0"/>
              <a:t>ACE</a:t>
            </a:r>
          </a:p>
          <a:p>
            <a:pPr>
              <a:lnSpc>
                <a:spcPct val="150000"/>
              </a:lnSpc>
            </a:pPr>
            <a:r>
              <a:rPr lang="en-SE" dirty="0"/>
              <a:t>Richness and </a:t>
            </a:r>
            <a:r>
              <a:rPr lang="en-US" altLang="zh-CN" dirty="0"/>
              <a:t>e</a:t>
            </a:r>
            <a:r>
              <a:rPr lang="en-SE" dirty="0"/>
              <a:t>venness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SE" dirty="0"/>
              <a:t>Shannon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SE" dirty="0"/>
              <a:t>Simpson and InvSimpson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D623A-A4CB-FAE3-3A2B-31CE056F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998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Alpha diveristy: richness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66846"/>
          </a:xfrm>
        </p:spPr>
        <p:txBody>
          <a:bodyPr/>
          <a:lstStyle/>
          <a:p>
            <a:r>
              <a:rPr lang="sv-SE" dirty="0">
                <a:solidFill>
                  <a:srgbClr val="FF0000"/>
                </a:solidFill>
              </a:rPr>
              <a:t>Observed species</a:t>
            </a:r>
            <a:r>
              <a:rPr lang="sv-SE" dirty="0"/>
              <a:t>: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absolute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36992"/>
              </p:ext>
            </p:extLst>
          </p:nvPr>
        </p:nvGraphicFramePr>
        <p:xfrm>
          <a:off x="1207795" y="2931735"/>
          <a:ext cx="5004469" cy="3370043"/>
        </p:xfrm>
        <a:graphic>
          <a:graphicData uri="http://schemas.openxmlformats.org/drawingml/2006/table">
            <a:tbl>
              <a:tblPr/>
              <a:tblGrid>
                <a:gridCol w="3428213">
                  <a:extLst>
                    <a:ext uri="{9D8B030D-6E8A-4147-A177-3AD203B41FA5}">
                      <a16:colId xmlns:a16="http://schemas.microsoft.com/office/drawing/2014/main" val="314180597"/>
                    </a:ext>
                  </a:extLst>
                </a:gridCol>
                <a:gridCol w="1576256">
                  <a:extLst>
                    <a:ext uri="{9D8B030D-6E8A-4147-A177-3AD203B41FA5}">
                      <a16:colId xmlns:a16="http://schemas.microsoft.com/office/drawing/2014/main" val="1693452104"/>
                    </a:ext>
                  </a:extLst>
                </a:gridCol>
              </a:tblGrid>
              <a:tr h="55294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sv-SE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</a:t>
                      </a:r>
                    </a:p>
                    <a:p>
                      <a:pPr algn="ctr" fontAlgn="b"/>
                      <a:r>
                        <a:rPr lang="sv-SE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(Abundance)</a:t>
                      </a:r>
                      <a:endParaRPr lang="sv-S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54273"/>
                  </a:ext>
                </a:extLst>
              </a:tr>
              <a:tr h="55294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s__Varibaculum_cambriense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261541"/>
                  </a:ext>
                </a:extLst>
              </a:tr>
              <a:tr h="55294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s__Corynebacterium_accolens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sv-SE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362038"/>
                  </a:ext>
                </a:extLst>
              </a:tr>
              <a:tr h="55294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s__Rothia_dentocariosa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289238"/>
                  </a:ext>
                </a:extLst>
              </a:tr>
              <a:tr h="603269">
                <a:tc>
                  <a:txBody>
                    <a:bodyPr/>
                    <a:lstStyle/>
                    <a:p>
                      <a:pPr algn="ctr" fontAlgn="b"/>
                      <a:r>
                        <a:rPr lang="sv-S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s__Propionibacterium_granulosum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064732"/>
                  </a:ext>
                </a:extLst>
              </a:tr>
              <a:tr h="55294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s__Pseudomonas_putida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endParaRPr lang="sv-SE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46824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05773" y="3129699"/>
            <a:ext cx="3582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solidFill>
                  <a:srgbClr val="FF0000"/>
                </a:solidFill>
              </a:rPr>
              <a:t>Observed species?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9382" y="3714474"/>
            <a:ext cx="3582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AFE77-E6F0-5A1B-B678-C3206095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456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256"/>
            <a:ext cx="10515600" cy="632402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/>
              <a:t>Alpha Diversity: richness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058900"/>
              </p:ext>
            </p:extLst>
          </p:nvPr>
        </p:nvGraphicFramePr>
        <p:xfrm>
          <a:off x="472571" y="3267584"/>
          <a:ext cx="4025014" cy="2769801"/>
        </p:xfrm>
        <a:graphic>
          <a:graphicData uri="http://schemas.openxmlformats.org/drawingml/2006/table">
            <a:tbl>
              <a:tblPr/>
              <a:tblGrid>
                <a:gridCol w="1939515">
                  <a:extLst>
                    <a:ext uri="{9D8B030D-6E8A-4147-A177-3AD203B41FA5}">
                      <a16:colId xmlns:a16="http://schemas.microsoft.com/office/drawing/2014/main" val="314180597"/>
                    </a:ext>
                  </a:extLst>
                </a:gridCol>
                <a:gridCol w="1149412">
                  <a:extLst>
                    <a:ext uri="{9D8B030D-6E8A-4147-A177-3AD203B41FA5}">
                      <a16:colId xmlns:a16="http://schemas.microsoft.com/office/drawing/2014/main" val="1693452104"/>
                    </a:ext>
                  </a:extLst>
                </a:gridCol>
                <a:gridCol w="936087">
                  <a:extLst>
                    <a:ext uri="{9D8B030D-6E8A-4147-A177-3AD203B41FA5}">
                      <a16:colId xmlns:a16="http://schemas.microsoft.com/office/drawing/2014/main" val="915644796"/>
                    </a:ext>
                  </a:extLst>
                </a:gridCol>
              </a:tblGrid>
              <a:tr h="45473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sv-SE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</a:t>
                      </a:r>
                    </a:p>
                    <a:p>
                      <a:pPr algn="ctr" fontAlgn="b"/>
                      <a:r>
                        <a:rPr lang="sv-SE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(Abu)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 (Abu)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54273"/>
                  </a:ext>
                </a:extLst>
              </a:tr>
              <a:tr h="45473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s__Varibaculum_cambriense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261541"/>
                  </a:ext>
                </a:extLst>
              </a:tr>
              <a:tr h="45473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s__Corynebacterium_accolens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362038"/>
                  </a:ext>
                </a:extLst>
              </a:tr>
              <a:tr h="45473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s__Rothia_dentocariosa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289238"/>
                  </a:ext>
                </a:extLst>
              </a:tr>
              <a:tr h="496121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s__Propionibacterium_granulosum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064732"/>
                  </a:ext>
                </a:extLst>
              </a:tr>
              <a:tr h="454736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s__Pseudomonas_putida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468246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16767" y="1091640"/>
            <a:ext cx="2466276" cy="566846"/>
          </a:xfrm>
        </p:spPr>
        <p:txBody>
          <a:bodyPr/>
          <a:lstStyle/>
          <a:p>
            <a:r>
              <a:rPr lang="sv-SE" dirty="0">
                <a:solidFill>
                  <a:srgbClr val="FF0000"/>
                </a:solidFill>
              </a:rPr>
              <a:t>Chao1 index</a:t>
            </a:r>
            <a:r>
              <a:rPr lang="sv-SE" dirty="0"/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5405" y="6247398"/>
            <a:ext cx="10462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Ref: Chao A . Non</a:t>
            </a:r>
            <a:r>
              <a:rPr lang="zh-CN" altLang="en-US" sz="1400" dirty="0"/>
              <a:t> </a:t>
            </a:r>
            <a:r>
              <a:rPr lang="en-US" sz="1400" dirty="0"/>
              <a:t>parametric</a:t>
            </a:r>
            <a:r>
              <a:rPr lang="zh-CN" altLang="en-US" sz="1400" dirty="0"/>
              <a:t> </a:t>
            </a:r>
            <a:r>
              <a:rPr lang="en-US" sz="1400" dirty="0"/>
              <a:t>estimation of the number of classes in a population[J]. Scandinavian Journal of Statistics, 1984, 11: 265-270.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94092" y="976744"/>
            <a:ext cx="581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n</a:t>
            </a:r>
            <a:r>
              <a:rPr lang="sv-SE" baseline="-25000" dirty="0"/>
              <a:t>1</a:t>
            </a:r>
            <a:r>
              <a:rPr lang="sv-SE" dirty="0"/>
              <a:t>: the number of species with abundance = 1</a:t>
            </a:r>
          </a:p>
          <a:p>
            <a:r>
              <a:rPr lang="sv-SE" dirty="0"/>
              <a:t>n</a:t>
            </a:r>
            <a:r>
              <a:rPr lang="sv-SE" baseline="-25000" dirty="0"/>
              <a:t>2</a:t>
            </a:r>
            <a:r>
              <a:rPr lang="sv-SE" dirty="0"/>
              <a:t>: the number of species with abundance =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571" y="2560896"/>
            <a:ext cx="1070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Note: Chao1 estimator is particularly useful for estimating the richness of samples with low-abandance species.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12080" y="3920490"/>
            <a:ext cx="6732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rgbClr val="FF0000"/>
                </a:solidFill>
              </a:rPr>
              <a:t>Calculate the Chao1 value for sample 1 and 2?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12080" y="4562881"/>
            <a:ext cx="6732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rgbClr val="FF0000"/>
                </a:solidFill>
              </a:rPr>
              <a:t>Sample 1: Chao1=4+2* (2-1)/2*(1+1)=4.5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12080" y="5166882"/>
            <a:ext cx="6732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rgbClr val="FF0000"/>
                </a:solidFill>
              </a:rPr>
              <a:t>Sample 2: Chao1=5+3* (3-1)/2*(0+1)=8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16" y="1031357"/>
            <a:ext cx="3731286" cy="61271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571999" y="1031357"/>
            <a:ext cx="433137" cy="627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8" name="Straight Arrow Connector 27"/>
          <p:cNvCxnSpPr>
            <a:stCxn id="26" idx="2"/>
          </p:cNvCxnSpPr>
          <p:nvPr/>
        </p:nvCxnSpPr>
        <p:spPr>
          <a:xfrm flipH="1">
            <a:off x="4571999" y="1658486"/>
            <a:ext cx="216569" cy="31890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188531" y="1038369"/>
            <a:ext cx="1143741" cy="627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>
            <a:off x="5760402" y="1665498"/>
            <a:ext cx="308928" cy="31189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78493" y="1930632"/>
            <a:ext cx="198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The observed number of species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29837" y="1978949"/>
            <a:ext cx="562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Estimated number of unobserved species, which is esimated by </a:t>
            </a:r>
            <a:r>
              <a:rPr lang="sv-SE" dirty="0">
                <a:solidFill>
                  <a:srgbClr val="FF0000"/>
                </a:solidFill>
              </a:rPr>
              <a:t>rare species (abundance=1 or 2).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CFE4A-C080-5970-71CC-2F34C287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30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135" y="801444"/>
            <a:ext cx="5994256" cy="132477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74256"/>
            <a:ext cx="10515600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dirty="0"/>
              <a:t>Alpha Diversity: richness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3630" y="1315523"/>
            <a:ext cx="2466276" cy="566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>
                <a:solidFill>
                  <a:srgbClr val="FF0000"/>
                </a:solidFill>
              </a:rPr>
              <a:t>ACE index:</a:t>
            </a:r>
          </a:p>
        </p:txBody>
      </p:sp>
      <p:cxnSp>
        <p:nvCxnSpPr>
          <p:cNvPr id="20" name="Straight Arrow Connector 19"/>
          <p:cNvCxnSpPr>
            <a:cxnSpLocks/>
            <a:stCxn id="32" idx="2"/>
          </p:cNvCxnSpPr>
          <p:nvPr/>
        </p:nvCxnSpPr>
        <p:spPr>
          <a:xfrm>
            <a:off x="7071017" y="1904566"/>
            <a:ext cx="307198" cy="36212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8402" y="2254214"/>
            <a:ext cx="233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/>
              <a:t>The observed number </a:t>
            </a:r>
            <a:r>
              <a:rPr lang="sv-SE" sz="1400" dirty="0" err="1"/>
              <a:t>of</a:t>
            </a:r>
            <a:r>
              <a:rPr lang="sv-SE" sz="1400" dirty="0"/>
              <a:t> species with </a:t>
            </a:r>
            <a:r>
              <a:rPr lang="sv-SE" sz="1400" dirty="0">
                <a:solidFill>
                  <a:srgbClr val="FF0000"/>
                </a:solidFill>
              </a:rPr>
              <a:t>abundance&gt;10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52433" y="2254214"/>
            <a:ext cx="2746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/>
              <a:t>T</a:t>
            </a:r>
            <a:r>
              <a:rPr lang="sv-SE" altLang="zh-CN" sz="1400" dirty="0"/>
              <a:t>he estimated </a:t>
            </a:r>
            <a:r>
              <a:rPr lang="sv-SE" sz="1400" dirty="0"/>
              <a:t>number </a:t>
            </a:r>
            <a:r>
              <a:rPr lang="sv-SE" sz="1400" dirty="0" err="1"/>
              <a:t>of</a:t>
            </a:r>
            <a:r>
              <a:rPr lang="sv-SE" sz="1400" dirty="0"/>
              <a:t> species with </a:t>
            </a:r>
            <a:r>
              <a:rPr lang="sv-SE" sz="1400" dirty="0">
                <a:solidFill>
                  <a:srgbClr val="FF0000"/>
                </a:solidFill>
              </a:rPr>
              <a:t>2&lt;=abundance&lt;=10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330197" y="1974281"/>
            <a:ext cx="10156" cy="3806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498233" y="1006150"/>
            <a:ext cx="1048058" cy="8984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Straight Arrow Connector 30"/>
          <p:cNvCxnSpPr>
            <a:cxnSpLocks/>
            <a:stCxn id="30" idx="2"/>
          </p:cNvCxnSpPr>
          <p:nvPr/>
        </p:nvCxnSpPr>
        <p:spPr>
          <a:xfrm flipH="1">
            <a:off x="3888450" y="1904566"/>
            <a:ext cx="133812" cy="45036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42920" y="2254214"/>
            <a:ext cx="233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/>
              <a:t>T</a:t>
            </a:r>
            <a:r>
              <a:rPr lang="sv-SE" altLang="zh-CN" sz="1400" dirty="0"/>
              <a:t>he estimated </a:t>
            </a:r>
            <a:r>
              <a:rPr lang="sv-SE" sz="1400" dirty="0"/>
              <a:t>number </a:t>
            </a:r>
            <a:r>
              <a:rPr lang="sv-SE" sz="1400" dirty="0" err="1"/>
              <a:t>of</a:t>
            </a:r>
            <a:r>
              <a:rPr lang="sv-SE" sz="1400" dirty="0"/>
              <a:t> species with </a:t>
            </a:r>
            <a:r>
              <a:rPr lang="sv-SE" sz="1400" dirty="0">
                <a:solidFill>
                  <a:srgbClr val="FF0000"/>
                </a:solidFill>
              </a:rPr>
              <a:t>abundance=1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6383" y="3585792"/>
            <a:ext cx="38958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/>
              <a:t>S</a:t>
            </a:r>
            <a:r>
              <a:rPr lang="sv-SE" sz="1400" baseline="-25000" dirty="0"/>
              <a:t>abund</a:t>
            </a:r>
            <a:r>
              <a:rPr lang="sv-SE" sz="1400" dirty="0"/>
              <a:t>: the observed number of abundant species (abundance&gt;10).</a:t>
            </a:r>
          </a:p>
          <a:p>
            <a:pPr algn="just"/>
            <a:endParaRPr lang="sv-SE" sz="1400" dirty="0"/>
          </a:p>
          <a:p>
            <a:pPr algn="just"/>
            <a:r>
              <a:rPr lang="sv-SE" sz="1400" dirty="0"/>
              <a:t>S</a:t>
            </a:r>
            <a:r>
              <a:rPr lang="sv-SE" sz="1400" baseline="-25000" dirty="0"/>
              <a:t>rare</a:t>
            </a:r>
            <a:r>
              <a:rPr lang="sv-SE" sz="1400" dirty="0"/>
              <a:t>:  the observed number of rare species (abundance≤10).</a:t>
            </a:r>
          </a:p>
          <a:p>
            <a:pPr algn="just"/>
            <a:r>
              <a:rPr lang="sv-SE" sz="1400" dirty="0"/>
              <a:t>C</a:t>
            </a:r>
            <a:r>
              <a:rPr lang="sv-SE" sz="1400" baseline="-25000" dirty="0"/>
              <a:t>ACE</a:t>
            </a:r>
            <a:r>
              <a:rPr lang="sv-SE" sz="1400" dirty="0"/>
              <a:t>: </a:t>
            </a:r>
            <a:r>
              <a:rPr lang="sv-SE" sz="1400" dirty="0" err="1"/>
              <a:t>Among</a:t>
            </a:r>
            <a:r>
              <a:rPr lang="sv-SE" sz="1400" dirty="0"/>
              <a:t> rare species, </a:t>
            </a:r>
            <a:r>
              <a:rPr lang="sv-SE" sz="1400" dirty="0" err="1"/>
              <a:t>abundance</a:t>
            </a:r>
            <a:r>
              <a:rPr lang="sv-SE" sz="1400" dirty="0"/>
              <a:t> </a:t>
            </a:r>
            <a:r>
              <a:rPr lang="sv-SE" sz="1400" dirty="0" err="1"/>
              <a:t>coverage</a:t>
            </a:r>
            <a:r>
              <a:rPr lang="sv-SE" sz="1400" dirty="0"/>
              <a:t> (proportion) for the species </a:t>
            </a:r>
            <a:r>
              <a:rPr lang="sv-SE" sz="1400" dirty="0" err="1"/>
              <a:t>with</a:t>
            </a:r>
            <a:r>
              <a:rPr lang="sv-SE" sz="1400" dirty="0"/>
              <a:t> 2 ≤ </a:t>
            </a:r>
            <a:r>
              <a:rPr lang="sv-SE" sz="1400" dirty="0" err="1"/>
              <a:t>abundance</a:t>
            </a:r>
            <a:r>
              <a:rPr lang="sv-SE" sz="1400" dirty="0"/>
              <a:t> ≤ 10.</a:t>
            </a:r>
          </a:p>
          <a:p>
            <a:pPr algn="just"/>
            <a:endParaRPr lang="sv-SE" sz="1400" dirty="0"/>
          </a:p>
          <a:p>
            <a:pPr algn="just"/>
            <a:r>
              <a:rPr lang="sv-SE" sz="1400" dirty="0" err="1"/>
              <a:t>N</a:t>
            </a:r>
            <a:r>
              <a:rPr lang="sv-SE" sz="1400" baseline="-25000" dirty="0" err="1"/>
              <a:t>rare</a:t>
            </a:r>
            <a:r>
              <a:rPr lang="sv-SE" sz="1400" dirty="0"/>
              <a:t>: total </a:t>
            </a:r>
            <a:r>
              <a:rPr lang="sv-SE" sz="1400" dirty="0" err="1"/>
              <a:t>abundance</a:t>
            </a:r>
            <a:r>
              <a:rPr lang="sv-SE" sz="1400" dirty="0"/>
              <a:t> for rare species</a:t>
            </a:r>
          </a:p>
          <a:p>
            <a:pPr algn="just"/>
            <a:r>
              <a:rPr lang="sv-SE" sz="1400" dirty="0"/>
              <a:t>F</a:t>
            </a:r>
            <a:r>
              <a:rPr lang="sv-SE" sz="1400" baseline="-25000" dirty="0"/>
              <a:t>i</a:t>
            </a:r>
            <a:r>
              <a:rPr lang="sv-SE" sz="1400" dirty="0"/>
              <a:t>: the number of species with abundance=i. T</a:t>
            </a:r>
            <a:r>
              <a:rPr lang="sv-SE" altLang="zh-CN" sz="1400" dirty="0"/>
              <a:t>hus, </a:t>
            </a:r>
            <a:r>
              <a:rPr lang="sv-SE" sz="1400" dirty="0"/>
              <a:t>F</a:t>
            </a:r>
            <a:r>
              <a:rPr lang="sv-SE" sz="1400" baseline="-25000" dirty="0"/>
              <a:t>1</a:t>
            </a:r>
            <a:r>
              <a:rPr lang="sv-SE" sz="1400" dirty="0"/>
              <a:t> is the number of species with abundance=1.</a:t>
            </a:r>
          </a:p>
          <a:p>
            <a:pPr algn="just"/>
            <a:endParaRPr lang="sv-SE" sz="1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332" y="814240"/>
            <a:ext cx="2945798" cy="132477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16260" y="1860534"/>
            <a:ext cx="20349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Abundance-based </a:t>
            </a:r>
          </a:p>
          <a:p>
            <a:r>
              <a:rPr lang="en-US" dirty="0"/>
              <a:t>coverage estimator </a:t>
            </a:r>
            <a:endParaRPr lang="sv-S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1DE8B-B52A-D046-0797-66365B90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634" y="6356350"/>
            <a:ext cx="847165" cy="365125"/>
          </a:xfrm>
        </p:spPr>
        <p:txBody>
          <a:bodyPr/>
          <a:lstStyle/>
          <a:p>
            <a:fld id="{7E401F7E-A20D-4B72-9E2C-5F011268E229}" type="slidenum">
              <a:rPr lang="sv-SE" smtClean="0"/>
              <a:t>8</a:t>
            </a:fld>
            <a:endParaRPr lang="sv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A5770-1C4F-FE15-A109-A6EC676D7C2B}"/>
              </a:ext>
            </a:extLst>
          </p:cNvPr>
          <p:cNvSpPr txBox="1"/>
          <p:nvPr/>
        </p:nvSpPr>
        <p:spPr>
          <a:xfrm>
            <a:off x="1666825" y="2902877"/>
            <a:ext cx="781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Note: ACE index considers the both low-abundance and abundance </a:t>
            </a:r>
            <a:r>
              <a:rPr lang="en-US" altLang="zh-CN" dirty="0">
                <a:solidFill>
                  <a:srgbClr val="FF0000"/>
                </a:solidFill>
              </a:rPr>
              <a:t>from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en-SE" dirty="0">
                <a:solidFill>
                  <a:srgbClr val="FF0000"/>
                </a:solidFill>
              </a:rPr>
              <a:t>.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57E8B66-0817-592B-235F-55D9A034B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99525"/>
              </p:ext>
            </p:extLst>
          </p:nvPr>
        </p:nvGraphicFramePr>
        <p:xfrm>
          <a:off x="4332676" y="3717776"/>
          <a:ext cx="3026822" cy="2296578"/>
        </p:xfrm>
        <a:graphic>
          <a:graphicData uri="http://schemas.openxmlformats.org/drawingml/2006/table">
            <a:tbl>
              <a:tblPr/>
              <a:tblGrid>
                <a:gridCol w="1900519">
                  <a:extLst>
                    <a:ext uri="{9D8B030D-6E8A-4147-A177-3AD203B41FA5}">
                      <a16:colId xmlns:a16="http://schemas.microsoft.com/office/drawing/2014/main" val="628631134"/>
                    </a:ext>
                  </a:extLst>
                </a:gridCol>
                <a:gridCol w="1126303">
                  <a:extLst>
                    <a:ext uri="{9D8B030D-6E8A-4147-A177-3AD203B41FA5}">
                      <a16:colId xmlns:a16="http://schemas.microsoft.com/office/drawing/2014/main" val="4013536800"/>
                    </a:ext>
                  </a:extLst>
                </a:gridCol>
              </a:tblGrid>
              <a:tr h="29506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sv-SE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</a:t>
                      </a:r>
                    </a:p>
                    <a:p>
                      <a:pPr algn="ctr" fontAlgn="b"/>
                      <a:r>
                        <a:rPr lang="sv-SE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(Abu)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994803"/>
                  </a:ext>
                </a:extLst>
              </a:tr>
              <a:tr h="29506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s__Varibaculum_cambriense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812890"/>
                  </a:ext>
                </a:extLst>
              </a:tr>
              <a:tr h="29506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s__Corynebacterium_accolens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842236"/>
                  </a:ext>
                </a:extLst>
              </a:tr>
              <a:tr h="29506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s__Rothia_dentocariosa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55980"/>
                  </a:ext>
                </a:extLst>
              </a:tr>
              <a:tr h="321915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s__Propionibacterium_granulosum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952231"/>
                  </a:ext>
                </a:extLst>
              </a:tr>
              <a:tr h="29506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s__Pseudomonas_putida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680777"/>
                  </a:ext>
                </a:extLst>
              </a:tr>
              <a:tr h="295062"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s__Ureaplasma_parvum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414890"/>
                  </a:ext>
                </a:extLst>
              </a:tr>
            </a:tbl>
          </a:graphicData>
        </a:graphic>
      </p:graphicFrame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FDA09D26-AE70-4678-4108-2507EF9D48FE}"/>
              </a:ext>
            </a:extLst>
          </p:cNvPr>
          <p:cNvSpPr txBox="1">
            <a:spLocks/>
          </p:cNvSpPr>
          <p:nvPr/>
        </p:nvSpPr>
        <p:spPr>
          <a:xfrm>
            <a:off x="12736384" y="67261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401F7E-A20D-4B72-9E2C-5F011268E229}" type="slidenum">
              <a:rPr lang="sv-SE" smtClean="0"/>
              <a:pPr/>
              <a:t>8</a:t>
            </a:fld>
            <a:endParaRPr lang="sv-S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0B6FBC-299B-5BED-18E8-A24600E1CF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674"/>
          <a:stretch/>
        </p:blipFill>
        <p:spPr>
          <a:xfrm>
            <a:off x="7555041" y="3693317"/>
            <a:ext cx="4131437" cy="19364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3162AC-0A00-6794-F23B-B303B64B191B}"/>
              </a:ext>
            </a:extLst>
          </p:cNvPr>
          <p:cNvSpPr txBox="1"/>
          <p:nvPr/>
        </p:nvSpPr>
        <p:spPr>
          <a:xfrm>
            <a:off x="7555041" y="5730638"/>
            <a:ext cx="424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When is the ACE value not available?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E83A8-CA27-D045-45EA-C74A3C8DAB11}"/>
              </a:ext>
            </a:extLst>
          </p:cNvPr>
          <p:cNvSpPr/>
          <p:nvPr/>
        </p:nvSpPr>
        <p:spPr>
          <a:xfrm>
            <a:off x="4798029" y="1006150"/>
            <a:ext cx="1048058" cy="8984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8B572-7273-B258-511E-474F063CA944}"/>
              </a:ext>
            </a:extLst>
          </p:cNvPr>
          <p:cNvSpPr/>
          <p:nvPr/>
        </p:nvSpPr>
        <p:spPr>
          <a:xfrm>
            <a:off x="6143201" y="1006150"/>
            <a:ext cx="1855631" cy="8984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5F314-843E-58A4-85FF-4641C8E5E3D8}"/>
              </a:ext>
            </a:extLst>
          </p:cNvPr>
          <p:cNvSpPr txBox="1"/>
          <p:nvPr/>
        </p:nvSpPr>
        <p:spPr>
          <a:xfrm>
            <a:off x="7707441" y="6095091"/>
            <a:ext cx="3552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ACE is not available if </a:t>
            </a:r>
            <a:r>
              <a:rPr lang="en-US" sz="1200" baseline="0" dirty="0">
                <a:solidFill>
                  <a:srgbClr val="FF0000"/>
                </a:solidFill>
              </a:rPr>
              <a:t>there is no species abundance&lt;=10, or only one species with abundance=1 and all other species &gt;10.</a:t>
            </a:r>
            <a:br>
              <a:rPr lang="en-US" sz="800" dirty="0"/>
            </a:br>
            <a:endParaRPr lang="en-SE" sz="800" dirty="0"/>
          </a:p>
        </p:txBody>
      </p:sp>
    </p:spTree>
    <p:extLst>
      <p:ext uri="{BB962C8B-B14F-4D97-AF65-F5344CB8AC3E}">
        <p14:creationId xmlns:p14="http://schemas.microsoft.com/office/powerpoint/2010/main" val="6616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Chao1 vs 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Higher Chao1 and ACE values indicate higher diversity.</a:t>
                </a:r>
              </a:p>
              <a:p>
                <a:r>
                  <a:rPr lang="sv-SE" dirty="0"/>
                  <a:t>Chao1 and ACE estimate the unobserved species based on the rare species.</a:t>
                </a:r>
                <a:r>
                  <a:rPr lang="zh-CN" altLang="en-US" dirty="0"/>
                  <a:t> </a:t>
                </a:r>
                <a:r>
                  <a:rPr lang="sv-SE" dirty="0" err="1"/>
                  <a:t>Both</a:t>
                </a:r>
                <a:r>
                  <a:rPr lang="sv-SE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them</a:t>
                </a:r>
                <a:r>
                  <a:rPr lang="sv-SE" dirty="0"/>
                  <a:t> are sensitive to the rare species.</a:t>
                </a:r>
              </a:p>
              <a:p>
                <a:r>
                  <a:rPr lang="sv-SE" dirty="0"/>
                  <a:t>Chao1 only considers the rare species with abundance=1 or 2 while ACE considers the rare species abundance</a:t>
                </a:r>
                <a14:m>
                  <m:oMath xmlns:m="http://schemas.openxmlformats.org/officeDocument/2006/math">
                    <m:r>
                      <a:rPr lang="sv-SE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sv-SE" dirty="0"/>
                  <a:t>10. Thus, ACE is more accurate and reliable than Chao1.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40C-8416-090F-946D-79C43725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1F7E-A20D-4B72-9E2C-5F011268E22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206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8943</TotalTime>
  <Words>2419</Words>
  <Application>Microsoft Macintosh PowerPoint</Application>
  <PresentationFormat>Widescreen</PresentationFormat>
  <Paragraphs>413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Google Sans</vt:lpstr>
      <vt:lpstr>Arial</vt:lpstr>
      <vt:lpstr>Arial</vt:lpstr>
      <vt:lpstr>Calibri</vt:lpstr>
      <vt:lpstr>Calibri Light</vt:lpstr>
      <vt:lpstr>Cambria Math</vt:lpstr>
      <vt:lpstr>Courier New</vt:lpstr>
      <vt:lpstr>Helvetica Neue</vt:lpstr>
      <vt:lpstr>Lato</vt:lpstr>
      <vt:lpstr>Wingdings</vt:lpstr>
      <vt:lpstr>Office Theme</vt:lpstr>
      <vt:lpstr>Statistical analysis of metagenomics data</vt:lpstr>
      <vt:lpstr>Schedule</vt:lpstr>
      <vt:lpstr>Main contents</vt:lpstr>
      <vt:lpstr>Alpha Diversity</vt:lpstr>
      <vt:lpstr>Alpha diversity</vt:lpstr>
      <vt:lpstr>Alpha diveristy: richness</vt:lpstr>
      <vt:lpstr>Alpha Diversity: richness</vt:lpstr>
      <vt:lpstr>PowerPoint Presentation</vt:lpstr>
      <vt:lpstr>Chao1 vs ACE</vt:lpstr>
      <vt:lpstr>R studio cloud (Method 1)</vt:lpstr>
      <vt:lpstr>R studio cloud (Method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Warning</vt:lpstr>
      <vt:lpstr>Alpha diversity: richness and evenness</vt:lpstr>
      <vt:lpstr>Alpha diversity: richness and evenness</vt:lpstr>
      <vt:lpstr>Alpha diversity: richness and evenness</vt:lpstr>
      <vt:lpstr>Alpha diversity: richness and evenness</vt:lpstr>
      <vt:lpstr>Be careful the formula of Simpson and InvSimpson in different tools!</vt:lpstr>
      <vt:lpstr>PowerPoint Presentation</vt:lpstr>
      <vt:lpstr>Task 2</vt:lpstr>
      <vt:lpstr>Statistical Analysis</vt:lpstr>
      <vt:lpstr>Normal distribution test</vt:lpstr>
      <vt:lpstr>Difference analysis</vt:lpstr>
      <vt:lpstr>Unpaired student’s t test</vt:lpstr>
      <vt:lpstr>Wilcoxon rank sum test</vt:lpstr>
      <vt:lpstr>PowerPoint Presentation</vt:lpstr>
      <vt:lpstr>Linear correlation vs non linear correlation</vt:lpstr>
      <vt:lpstr>Linear correlation</vt:lpstr>
      <vt:lpstr>Task 4</vt:lpstr>
      <vt:lpstr>Beta diversity</vt:lpstr>
      <vt:lpstr>Beta diversity: distance measurement</vt:lpstr>
      <vt:lpstr>Beta diversity: distance measurement</vt:lpstr>
      <vt:lpstr>Compare beta diversity between groups </vt:lpstr>
      <vt:lpstr>PowerPoint Presentation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the path of your data in mac</dc:title>
  <dc:creator>xiangyu.li</dc:creator>
  <cp:lastModifiedBy>Xiangyu Li</cp:lastModifiedBy>
  <cp:revision>369</cp:revision>
  <dcterms:created xsi:type="dcterms:W3CDTF">2020-10-27T19:32:52Z</dcterms:created>
  <dcterms:modified xsi:type="dcterms:W3CDTF">2022-11-02T08:47:16Z</dcterms:modified>
</cp:coreProperties>
</file>